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64" r:id="rId5"/>
    <p:sldId id="324" r:id="rId6"/>
    <p:sldId id="313" r:id="rId7"/>
    <p:sldId id="314" r:id="rId8"/>
    <p:sldId id="322" r:id="rId9"/>
    <p:sldId id="326" r:id="rId10"/>
    <p:sldId id="316" r:id="rId11"/>
    <p:sldId id="325" r:id="rId12"/>
    <p:sldId id="319" r:id="rId13"/>
    <p:sldId id="320" r:id="rId14"/>
    <p:sldId id="317" r:id="rId15"/>
    <p:sldId id="321" r:id="rId16"/>
    <p:sldId id="323" r:id="rId17"/>
    <p:sldId id="31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9" autoAdjust="0"/>
  </p:normalViewPr>
  <p:slideViewPr>
    <p:cSldViewPr snapToGrid="0">
      <p:cViewPr varScale="1">
        <p:scale>
          <a:sx n="99" d="100"/>
          <a:sy n="99" d="100"/>
        </p:scale>
        <p:origin x="22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sv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media/model3d4.glb>
</file>

<file path=ppt/media/model3d5.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3/24/2025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1904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3/24/2025</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3/24/2025</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3/24/2025</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3/24/2025</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3/24/2025</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microsoft.com/office/2017/06/relationships/model3d" Target="../media/model3d5.glb"/><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7/06/relationships/model3d" Target="../media/model3d2.glb"/><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3.glb"/><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www.jetir.org/papers/JETIR2404H28.pdf" TargetMode="External"/><Relationship Id="rId2" Type="http://schemas.openxmlformats.org/officeDocument/2006/relationships/hyperlink" Target="https://sist.sathyabama.ac.in/sist_naac/documents/1.3.4/b.e-cse-batchno-202.pdf"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www.irjet.net/archives/V10/i12/IRJET-V10I1230.pdf" TargetMode="External"/><Relationship Id="rId2" Type="http://schemas.openxmlformats.org/officeDocument/2006/relationships/hyperlink" Target="https://www.philstat.org/special_issue/index.php/MSEA/article/download/156/155/155"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7/06/relationships/model3d" Target="../media/model3d4.glb"/><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839"/>
            <a:ext cx="12191980" cy="6858000"/>
          </a:xfrm>
          <a:prstGeom prst="rect">
            <a:avLst/>
          </a:prstGeom>
        </p:spPr>
      </p:pic>
      <p:sp useBgFill="1">
        <p:nvSpPr>
          <p:cNvPr id="73" name="Rectangle 72">
            <a:extLst>
              <a:ext uri="{FF2B5EF4-FFF2-40B4-BE49-F238E27FC236}">
                <a16:creationId xmlns:a16="http://schemas.microsoft.com/office/drawing/2014/main" id="{BF9FFE17-DE95-4821-ACC1-B90C95449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txBody>
          <a:bodyPr/>
          <a:lstStyle/>
          <a:p>
            <a:endParaRPr lang="en-IN"/>
          </a:p>
        </p:txBody>
      </p:sp>
      <p:sp>
        <p:nvSpPr>
          <p:cNvPr id="75" name="Rectangle 74">
            <a:extLst>
              <a:ext uri="{FF2B5EF4-FFF2-40B4-BE49-F238E27FC236}">
                <a16:creationId xmlns:a16="http://schemas.microsoft.com/office/drawing/2014/main" id="{03CF76AF-FF72-4430-A772-058403290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txBody>
          <a:bodyPr/>
          <a:lstStyle/>
          <a:p>
            <a:endParaRPr lang="en-IN"/>
          </a:p>
        </p:txBody>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771131" y="2051695"/>
            <a:ext cx="8649738" cy="1420409"/>
          </a:xfrm>
        </p:spPr>
        <p:txBody>
          <a:bodyPr>
            <a:normAutofit/>
          </a:bodyPr>
          <a:lstStyle/>
          <a:p>
            <a:r>
              <a:rPr lang="en-US" sz="6800" dirty="0" err="1"/>
              <a:t>FacemOji</a:t>
            </a:r>
            <a:endParaRPr lang="en-US" sz="6800" dirty="0"/>
          </a:p>
        </p:txBody>
      </p:sp>
      <p:sp>
        <p:nvSpPr>
          <p:cNvPr id="77" name="Rectangle 76">
            <a:extLst>
              <a:ext uri="{FF2B5EF4-FFF2-40B4-BE49-F238E27FC236}">
                <a16:creationId xmlns:a16="http://schemas.microsoft.com/office/drawing/2014/main" id="{0B1C8180-2FDD-4202-8C45-4057CB1AB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cxnSp>
        <p:nvCxnSpPr>
          <p:cNvPr id="79" name="Straight Connector 78">
            <a:extLst>
              <a:ext uri="{FF2B5EF4-FFF2-40B4-BE49-F238E27FC236}">
                <a16:creationId xmlns:a16="http://schemas.microsoft.com/office/drawing/2014/main" id="{D6E86CC6-13EA-4A88-86AD-CF27BF52CC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F80B441-4F7D-4B40-8A13-FED03A1F3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0C7FD1A-44B1-4E4C-B0C9-A8103DCCDC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B89068-4DDC-45C8-A61C-E40AACA137C9}"/>
              </a:ext>
            </a:extLst>
          </p:cNvPr>
          <p:cNvSpPr txBox="1"/>
          <p:nvPr/>
        </p:nvSpPr>
        <p:spPr>
          <a:xfrm>
            <a:off x="6386286" y="3421705"/>
            <a:ext cx="4034583" cy="1477328"/>
          </a:xfrm>
          <a:prstGeom prst="rect">
            <a:avLst/>
          </a:prstGeom>
          <a:noFill/>
        </p:spPr>
        <p:txBody>
          <a:bodyPr wrap="square" rtlCol="0">
            <a:spAutoFit/>
          </a:bodyPr>
          <a:lstStyle/>
          <a:p>
            <a:r>
              <a:rPr lang="en-US" dirty="0"/>
              <a:t>Presented by :</a:t>
            </a:r>
          </a:p>
          <a:p>
            <a:r>
              <a:rPr lang="en-US" dirty="0"/>
              <a:t>	Kirti Patil(2541)</a:t>
            </a:r>
          </a:p>
          <a:p>
            <a:r>
              <a:rPr lang="en-US" dirty="0"/>
              <a:t>	</a:t>
            </a:r>
            <a:r>
              <a:rPr lang="en-US" dirty="0" err="1"/>
              <a:t>Devarsh</a:t>
            </a:r>
            <a:r>
              <a:rPr lang="en-US" dirty="0"/>
              <a:t> </a:t>
            </a:r>
            <a:r>
              <a:rPr lang="en-US" dirty="0" err="1"/>
              <a:t>Muthe</a:t>
            </a:r>
            <a:r>
              <a:rPr lang="en-US" dirty="0"/>
              <a:t>(2534)</a:t>
            </a:r>
          </a:p>
          <a:p>
            <a:r>
              <a:rPr lang="en-US" dirty="0"/>
              <a:t>	Arnav Tambe(2563)</a:t>
            </a:r>
          </a:p>
          <a:p>
            <a:r>
              <a:rPr lang="en-US" dirty="0"/>
              <a:t>	Shruti </a:t>
            </a:r>
            <a:r>
              <a:rPr lang="en-US" dirty="0" err="1"/>
              <a:t>Netake</a:t>
            </a:r>
            <a:r>
              <a:rPr lang="en-US" dirty="0"/>
              <a:t>(2537)</a:t>
            </a:r>
            <a:endParaRPr lang="en-IN" dirty="0"/>
          </a:p>
        </p:txBody>
      </p:sp>
      <p:sp>
        <p:nvSpPr>
          <p:cNvPr id="7" name="TextBox 6">
            <a:extLst>
              <a:ext uri="{FF2B5EF4-FFF2-40B4-BE49-F238E27FC236}">
                <a16:creationId xmlns:a16="http://schemas.microsoft.com/office/drawing/2014/main" id="{A6BDA3F7-213C-C210-99A1-707151D56D6B}"/>
              </a:ext>
            </a:extLst>
          </p:cNvPr>
          <p:cNvSpPr txBox="1"/>
          <p:nvPr/>
        </p:nvSpPr>
        <p:spPr>
          <a:xfrm>
            <a:off x="1771132" y="4632406"/>
            <a:ext cx="4034583" cy="646331"/>
          </a:xfrm>
          <a:prstGeom prst="rect">
            <a:avLst/>
          </a:prstGeom>
          <a:noFill/>
        </p:spPr>
        <p:txBody>
          <a:bodyPr wrap="square" rtlCol="0">
            <a:spAutoFit/>
          </a:bodyPr>
          <a:lstStyle/>
          <a:p>
            <a:r>
              <a:rPr lang="en-US" dirty="0"/>
              <a:t>Mentor :</a:t>
            </a:r>
          </a:p>
          <a:p>
            <a:r>
              <a:rPr lang="en-US" dirty="0"/>
              <a:t>	Prof. V. E. Pawar</a:t>
            </a:r>
          </a:p>
        </p:txBody>
      </p:sp>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E977B6-7F04-0123-6325-3F08EE179B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CE9034-9C32-6B21-B50C-57E7402EF9F8}"/>
              </a:ext>
            </a:extLst>
          </p:cNvPr>
          <p:cNvSpPr>
            <a:spLocks noGrp="1"/>
          </p:cNvSpPr>
          <p:nvPr>
            <p:ph type="title"/>
          </p:nvPr>
        </p:nvSpPr>
        <p:spPr>
          <a:xfrm>
            <a:off x="681491" y="492315"/>
            <a:ext cx="10058400" cy="1043331"/>
          </a:xfrm>
        </p:spPr>
        <p:txBody>
          <a:bodyPr/>
          <a:lstStyle/>
          <a:p>
            <a:r>
              <a:rPr lang="en-US" dirty="0"/>
              <a:t>Proposed Solution </a:t>
            </a:r>
            <a:endParaRPr lang="en-IN" dirty="0"/>
          </a:p>
        </p:txBody>
      </p:sp>
      <p:sp>
        <p:nvSpPr>
          <p:cNvPr id="3" name="Content Placeholder 2">
            <a:extLst>
              <a:ext uri="{FF2B5EF4-FFF2-40B4-BE49-F238E27FC236}">
                <a16:creationId xmlns:a16="http://schemas.microsoft.com/office/drawing/2014/main" id="{72C92817-EA3C-EDAF-EC23-E014BE7FD2BD}"/>
              </a:ext>
            </a:extLst>
          </p:cNvPr>
          <p:cNvSpPr>
            <a:spLocks noGrp="1"/>
          </p:cNvSpPr>
          <p:nvPr>
            <p:ph sz="half" idx="1"/>
          </p:nvPr>
        </p:nvSpPr>
        <p:spPr>
          <a:xfrm>
            <a:off x="681491" y="1616643"/>
            <a:ext cx="10422255" cy="2445218"/>
          </a:xfrm>
        </p:spPr>
        <p:txBody>
          <a:bodyPr>
            <a:normAutofit/>
          </a:bodyPr>
          <a:lstStyle/>
          <a:p>
            <a:pPr marL="0" indent="0" algn="just">
              <a:buNone/>
            </a:pPr>
            <a:r>
              <a:rPr lang="en-US" b="1" dirty="0">
                <a:latin typeface="+mj-lt"/>
              </a:rPr>
              <a:t>3. System Workflow :</a:t>
            </a:r>
          </a:p>
          <a:p>
            <a:pPr lvl="1" algn="just">
              <a:buFont typeface="+mj-lt"/>
              <a:buAutoNum type="arabicPeriod"/>
            </a:pPr>
            <a:r>
              <a:rPr lang="en-US" sz="1700" b="1" dirty="0">
                <a:latin typeface="+mj-lt"/>
              </a:rPr>
              <a:t>User faces the camera</a:t>
            </a:r>
            <a:r>
              <a:rPr lang="en-US" sz="1700" dirty="0">
                <a:latin typeface="+mj-lt"/>
              </a:rPr>
              <a:t>.</a:t>
            </a:r>
          </a:p>
          <a:p>
            <a:pPr lvl="1" algn="just">
              <a:buFont typeface="+mj-lt"/>
              <a:buAutoNum type="arabicPeriod"/>
            </a:pPr>
            <a:r>
              <a:rPr lang="en-US" sz="1700" b="1" dirty="0">
                <a:latin typeface="+mj-lt"/>
              </a:rPr>
              <a:t>Face is detected</a:t>
            </a:r>
            <a:r>
              <a:rPr lang="en-US" sz="1700" dirty="0">
                <a:latin typeface="+mj-lt"/>
              </a:rPr>
              <a:t> and extracted for processing.</a:t>
            </a:r>
          </a:p>
          <a:p>
            <a:pPr lvl="1" algn="just">
              <a:buFont typeface="+mj-lt"/>
              <a:buAutoNum type="arabicPeriod"/>
            </a:pPr>
            <a:r>
              <a:rPr lang="en-US" sz="1700" b="1" dirty="0">
                <a:latin typeface="+mj-lt"/>
              </a:rPr>
              <a:t>Emotion analysis</a:t>
            </a:r>
            <a:r>
              <a:rPr lang="en-US" sz="1700" dirty="0">
                <a:latin typeface="+mj-lt"/>
              </a:rPr>
              <a:t> determines the current mood.</a:t>
            </a:r>
          </a:p>
          <a:p>
            <a:pPr lvl="1" algn="just">
              <a:buFont typeface="+mj-lt"/>
              <a:buAutoNum type="arabicPeriod"/>
            </a:pPr>
            <a:r>
              <a:rPr lang="en-US" sz="1700" b="1" dirty="0">
                <a:latin typeface="+mj-lt"/>
              </a:rPr>
              <a:t>A corresponding emoji</a:t>
            </a:r>
            <a:r>
              <a:rPr lang="en-US" sz="1700" dirty="0">
                <a:latin typeface="+mj-lt"/>
              </a:rPr>
              <a:t> is overlayed on the face in real time.</a:t>
            </a:r>
          </a:p>
          <a:p>
            <a:pPr lvl="1" algn="just">
              <a:buFont typeface="+mj-lt"/>
              <a:buAutoNum type="arabicPeriod"/>
            </a:pPr>
            <a:r>
              <a:rPr lang="en-US" sz="1700" b="1" dirty="0">
                <a:latin typeface="+mj-lt"/>
              </a:rPr>
              <a:t>Emoji updates dynamically</a:t>
            </a:r>
            <a:r>
              <a:rPr lang="en-US" sz="1700" dirty="0">
                <a:latin typeface="+mj-lt"/>
              </a:rPr>
              <a:t> as facial expressions change.</a:t>
            </a:r>
          </a:p>
        </p:txBody>
      </p:sp>
      <p:sp>
        <p:nvSpPr>
          <p:cNvPr id="4" name="Content Placeholder 3">
            <a:extLst>
              <a:ext uri="{FF2B5EF4-FFF2-40B4-BE49-F238E27FC236}">
                <a16:creationId xmlns:a16="http://schemas.microsoft.com/office/drawing/2014/main" id="{4B16006D-CD6A-6D92-FA9E-E68F6509C9DC}"/>
              </a:ext>
            </a:extLst>
          </p:cNvPr>
          <p:cNvSpPr>
            <a:spLocks noGrp="1"/>
          </p:cNvSpPr>
          <p:nvPr>
            <p:ph sz="half" idx="2"/>
          </p:nvPr>
        </p:nvSpPr>
        <p:spPr>
          <a:xfrm>
            <a:off x="681491" y="3945957"/>
            <a:ext cx="10781898" cy="3749040"/>
          </a:xfrm>
        </p:spPr>
        <p:txBody>
          <a:bodyPr>
            <a:normAutofit/>
          </a:bodyPr>
          <a:lstStyle/>
          <a:p>
            <a:pPr marL="0" indent="0" algn="just">
              <a:buNone/>
            </a:pPr>
            <a:r>
              <a:rPr lang="en-US" b="1" dirty="0">
                <a:latin typeface="+mj-lt"/>
              </a:rPr>
              <a:t>4. Emoji mapping:</a:t>
            </a:r>
          </a:p>
          <a:p>
            <a:pPr lvl="1" algn="just">
              <a:buFont typeface="Arial" panose="020B0604020202020204" pitchFamily="34" charset="0"/>
              <a:buChar char="•"/>
            </a:pPr>
            <a:r>
              <a:rPr lang="en-US" sz="1700" b="1" dirty="0">
                <a:latin typeface="+mj-lt"/>
              </a:rPr>
              <a:t>Maps detected emotions</a:t>
            </a:r>
            <a:r>
              <a:rPr lang="en-US" sz="1700" dirty="0">
                <a:latin typeface="+mj-lt"/>
              </a:rPr>
              <a:t> to a set of predefined emoji templates.</a:t>
            </a:r>
          </a:p>
          <a:p>
            <a:pPr lvl="1" algn="just">
              <a:buFont typeface="Arial" panose="020B0604020202020204" pitchFamily="34" charset="0"/>
              <a:buChar char="•"/>
            </a:pPr>
            <a:r>
              <a:rPr lang="en-US" sz="1700" dirty="0">
                <a:latin typeface="+mj-lt"/>
              </a:rPr>
              <a:t>Dynamically </a:t>
            </a:r>
            <a:r>
              <a:rPr lang="en-US" sz="1700" b="1" dirty="0">
                <a:latin typeface="+mj-lt"/>
              </a:rPr>
              <a:t>adjusts features like mouth shape, eyes </a:t>
            </a:r>
            <a:r>
              <a:rPr lang="en-US" sz="1700" dirty="0">
                <a:latin typeface="+mj-lt"/>
              </a:rPr>
              <a:t>to match the user's facial expression.</a:t>
            </a:r>
          </a:p>
        </p:txBody>
      </p:sp>
    </p:spTree>
    <p:extLst>
      <p:ext uri="{BB962C8B-B14F-4D97-AF65-F5344CB8AC3E}">
        <p14:creationId xmlns:p14="http://schemas.microsoft.com/office/powerpoint/2010/main" val="29324771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4B7AC44-1B7B-4F09-9AA4-3DFDEC57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txBody>
          <a:bodyPr/>
          <a:lstStyle/>
          <a:p>
            <a:endParaRPr lang="en-IN"/>
          </a:p>
        </p:txBody>
      </p:sp>
      <p:sp>
        <p:nvSpPr>
          <p:cNvPr id="17" name="Rectangle 16">
            <a:extLst>
              <a:ext uri="{FF2B5EF4-FFF2-40B4-BE49-F238E27FC236}">
                <a16:creationId xmlns:a16="http://schemas.microsoft.com/office/drawing/2014/main" id="{6683E473-94FF-4ACE-9433-1F14799E89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txBody>
          <a:bodyPr/>
          <a:lstStyle/>
          <a:p>
            <a:endParaRPr lang="en-IN"/>
          </a:p>
        </p:txBody>
      </p:sp>
      <p:sp>
        <p:nvSpPr>
          <p:cNvPr id="5" name="Title 1">
            <a:extLst>
              <a:ext uri="{FF2B5EF4-FFF2-40B4-BE49-F238E27FC236}">
                <a16:creationId xmlns:a16="http://schemas.microsoft.com/office/drawing/2014/main" id="{D6894D91-E0D4-659E-0C7A-FAC03E6CDA11}"/>
              </a:ext>
            </a:extLst>
          </p:cNvPr>
          <p:cNvSpPr txBox="1">
            <a:spLocks/>
          </p:cNvSpPr>
          <p:nvPr/>
        </p:nvSpPr>
        <p:spPr>
          <a:xfrm>
            <a:off x="6505611" y="570548"/>
            <a:ext cx="4957553" cy="1320629"/>
          </a:xfrm>
          <a:prstGeom prst="rect">
            <a:avLst/>
          </a:prstGeom>
        </p:spPr>
        <p:txBody>
          <a:bodyPr vert="horz" lIns="91440" tIns="45720" rIns="91440" bIns="45720" rtlCol="0" anchor="ctr">
            <a:normAutofit lnSpcReduction="10000"/>
          </a:bodyPr>
          <a:lstStyle>
            <a:lvl1pPr algn="l" defTabSz="914400" rtl="0" eaLnBrk="1" latinLnBrk="0" hangingPunct="1">
              <a:lnSpc>
                <a:spcPct val="100000"/>
              </a:lnSpc>
              <a:spcBef>
                <a:spcPct val="0"/>
              </a:spcBef>
              <a:buNone/>
              <a:defRPr lang="en-US" sz="3200" b="0" i="0" kern="1200" cap="none" spc="0" baseline="0" dirty="0">
                <a:solidFill>
                  <a:schemeClr val="tx1"/>
                </a:solidFill>
                <a:effectLst/>
                <a:latin typeface="+mj-lt"/>
                <a:ea typeface="+mn-ea"/>
                <a:cs typeface="+mn-cs"/>
              </a:defRPr>
            </a:lvl1pPr>
          </a:lstStyle>
          <a:p>
            <a:pPr>
              <a:lnSpc>
                <a:spcPct val="90000"/>
              </a:lnSpc>
              <a:spcAft>
                <a:spcPts val="600"/>
              </a:spcAft>
            </a:pPr>
            <a:r>
              <a:rPr lang="en-US" sz="4800" dirty="0">
                <a:solidFill>
                  <a:schemeClr val="tx1">
                    <a:lumMod val="85000"/>
                    <a:lumOff val="15000"/>
                  </a:schemeClr>
                </a:solidFill>
              </a:rPr>
              <a:t>Technologies used </a:t>
            </a:r>
          </a:p>
        </p:txBody>
      </p:sp>
      <p:sp>
        <p:nvSpPr>
          <p:cNvPr id="19" name="Rectangle 18">
            <a:extLst>
              <a:ext uri="{FF2B5EF4-FFF2-40B4-BE49-F238E27FC236}">
                <a16:creationId xmlns:a16="http://schemas.microsoft.com/office/drawing/2014/main" id="{0BBB6B01-5B73-410C-B70E-8CF2FA470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6" y="721224"/>
            <a:ext cx="5367164" cy="5415552"/>
          </a:xfrm>
          <a:prstGeom prst="rect">
            <a:avLst/>
          </a:prstGeom>
          <a:solidFill>
            <a:srgbClr val="FFFFFF"/>
          </a:solidFill>
          <a:ln w="6350" cap="flat" cmpd="sng" algn="ctr">
            <a:noFill/>
            <a:prstDash val="solid"/>
          </a:ln>
          <a:effectLst>
            <a:softEdge rad="0"/>
          </a:effectLst>
        </p:spPr>
        <p:txBody>
          <a:bodyPr/>
          <a:lstStyle/>
          <a:p>
            <a:endParaRPr lang="en-IN"/>
          </a:p>
        </p:txBody>
      </p:sp>
      <p:sp>
        <p:nvSpPr>
          <p:cNvPr id="21" name="Rectangle 20">
            <a:extLst>
              <a:ext uri="{FF2B5EF4-FFF2-40B4-BE49-F238E27FC236}">
                <a16:creationId xmlns:a16="http://schemas.microsoft.com/office/drawing/2014/main" id="{8712F587-12D0-435C-8E3F-F44C36EE7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5217" y="892220"/>
            <a:ext cx="5054517" cy="5097085"/>
          </a:xfrm>
          <a:prstGeom prst="rect">
            <a:avLst/>
          </a:prstGeom>
          <a:noFill/>
          <a:ln w="6350" cap="sq" cmpd="sng" algn="ctr">
            <a:solidFill>
              <a:srgbClr val="404040"/>
            </a:solidFill>
            <a:prstDash val="solid"/>
            <a:miter lim="800000"/>
          </a:ln>
          <a:effectLst/>
        </p:spPr>
        <p:txBody>
          <a:bodyPr/>
          <a:lstStyle/>
          <a:p>
            <a:endParaRPr lang="en-IN"/>
          </a:p>
        </p:txBody>
      </p:sp>
      <p:pic>
        <p:nvPicPr>
          <p:cNvPr id="8" name="Picture 7" descr="A collage of logos&#10;&#10;AI-generated content may be incorrect.">
            <a:extLst>
              <a:ext uri="{FF2B5EF4-FFF2-40B4-BE49-F238E27FC236}">
                <a16:creationId xmlns:a16="http://schemas.microsoft.com/office/drawing/2014/main" id="{40B44858-732E-C991-CF88-F5567A9CA033}"/>
              </a:ext>
            </a:extLst>
          </p:cNvPr>
          <p:cNvPicPr>
            <a:picLocks noChangeAspect="1"/>
          </p:cNvPicPr>
          <p:nvPr/>
        </p:nvPicPr>
        <p:blipFill>
          <a:blip r:embed="rId2"/>
          <a:stretch>
            <a:fillRect/>
          </a:stretch>
        </p:blipFill>
        <p:spPr>
          <a:xfrm>
            <a:off x="1205256" y="1230863"/>
            <a:ext cx="4414438" cy="4414438"/>
          </a:xfrm>
          <a:prstGeom prst="rect">
            <a:avLst/>
          </a:prstGeom>
        </p:spPr>
      </p:pic>
      <p:sp>
        <p:nvSpPr>
          <p:cNvPr id="6" name="Rectangle 1">
            <a:extLst>
              <a:ext uri="{FF2B5EF4-FFF2-40B4-BE49-F238E27FC236}">
                <a16:creationId xmlns:a16="http://schemas.microsoft.com/office/drawing/2014/main" id="{5758C419-1026-7EE3-FEFB-2A4948010EEA}"/>
              </a:ext>
            </a:extLst>
          </p:cNvPr>
          <p:cNvSpPr>
            <a:spLocks noGrp="1" noChangeArrowheads="1"/>
          </p:cNvSpPr>
          <p:nvPr>
            <p:ph idx="1"/>
          </p:nvPr>
        </p:nvSpPr>
        <p:spPr bwMode="auto">
          <a:xfrm>
            <a:off x="6330696" y="2028337"/>
            <a:ext cx="5132468" cy="410843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p>
            <a:pPr marL="102870" marR="0" lvl="0" indent="-285750" fontAlgn="base">
              <a:lnSpc>
                <a:spcPct val="90000"/>
              </a:lnSpc>
              <a:spcBef>
                <a:spcPct val="0"/>
              </a:spcBef>
              <a:spcAft>
                <a:spcPts val="600"/>
              </a:spcAft>
              <a:buSzTx/>
              <a:buFont typeface="Wingdings" panose="05000000000000000000" pitchFamily="2" charset="2"/>
              <a:buChar char="§"/>
              <a:tabLst/>
            </a:pPr>
            <a:r>
              <a:rPr kumimoji="0" lang="en-US" altLang="en-US" sz="1400" b="1" i="0" u="none" strike="noStrike" cap="none" normalizeH="0" baseline="0" dirty="0">
                <a:ln>
                  <a:noFill/>
                </a:ln>
                <a:effectLst/>
                <a:latin typeface="+mj-lt"/>
              </a:rPr>
              <a:t>Python</a:t>
            </a:r>
            <a:r>
              <a:rPr kumimoji="0" lang="en-US" altLang="en-US" sz="1400" b="0" i="0" u="none" strike="noStrike" cap="none" normalizeH="0" baseline="0" dirty="0">
                <a:ln>
                  <a:noFill/>
                </a:ln>
                <a:effectLst/>
                <a:latin typeface="+mj-lt"/>
              </a:rPr>
              <a:t> – Core language for implementation.</a:t>
            </a:r>
          </a:p>
          <a:p>
            <a:pPr marL="102870" marR="0" lvl="0" indent="-285750" fontAlgn="base">
              <a:lnSpc>
                <a:spcPct val="90000"/>
              </a:lnSpc>
              <a:spcBef>
                <a:spcPct val="0"/>
              </a:spcBef>
              <a:spcAft>
                <a:spcPts val="600"/>
              </a:spcAft>
              <a:buSzTx/>
              <a:buFont typeface="Wingdings" panose="05000000000000000000" pitchFamily="2" charset="2"/>
              <a:buChar char="§"/>
              <a:tabLst/>
            </a:pPr>
            <a:endParaRPr kumimoji="0" lang="en-US" altLang="en-US" sz="1400" b="0" i="0" u="none" strike="noStrike" cap="none" normalizeH="0" baseline="0" dirty="0">
              <a:ln>
                <a:noFill/>
              </a:ln>
              <a:effectLst/>
              <a:latin typeface="+mj-lt"/>
            </a:endParaRPr>
          </a:p>
          <a:p>
            <a:pPr marL="102870" marR="0" lvl="0" indent="-285750" fontAlgn="base">
              <a:lnSpc>
                <a:spcPct val="90000"/>
              </a:lnSpc>
              <a:spcBef>
                <a:spcPct val="0"/>
              </a:spcBef>
              <a:spcAft>
                <a:spcPts val="600"/>
              </a:spcAft>
              <a:buSzTx/>
              <a:buFont typeface="Wingdings" panose="05000000000000000000" pitchFamily="2" charset="2"/>
              <a:buChar char="§"/>
              <a:tabLst/>
            </a:pPr>
            <a:r>
              <a:rPr kumimoji="0" lang="en-US" altLang="en-US" sz="1400" b="1" i="0" u="none" strike="noStrike" cap="none" normalizeH="0" baseline="0" dirty="0">
                <a:ln>
                  <a:noFill/>
                </a:ln>
                <a:effectLst/>
                <a:latin typeface="+mj-lt"/>
              </a:rPr>
              <a:t>OpenCV</a:t>
            </a:r>
            <a:r>
              <a:rPr kumimoji="0" lang="en-US" altLang="en-US" sz="1400" b="0" i="0" u="none" strike="noStrike" cap="none" normalizeH="0" baseline="0" dirty="0">
                <a:ln>
                  <a:noFill/>
                </a:ln>
                <a:effectLst/>
                <a:latin typeface="+mj-lt"/>
              </a:rPr>
              <a:t> – For </a:t>
            </a:r>
            <a:r>
              <a:rPr kumimoji="0" lang="en-US" altLang="en-US" sz="1400" b="1" i="0" u="none" strike="noStrike" cap="none" normalizeH="0" baseline="0" dirty="0">
                <a:ln>
                  <a:noFill/>
                </a:ln>
                <a:effectLst/>
                <a:latin typeface="+mj-lt"/>
              </a:rPr>
              <a:t>face detection and image processing</a:t>
            </a:r>
            <a:r>
              <a:rPr kumimoji="0" lang="en-US" altLang="en-US" sz="1400" b="0" i="0" u="none" strike="noStrike" cap="none" normalizeH="0" baseline="0" dirty="0">
                <a:ln>
                  <a:noFill/>
                </a:ln>
                <a:effectLst/>
                <a:latin typeface="+mj-lt"/>
              </a:rPr>
              <a:t>.</a:t>
            </a:r>
          </a:p>
          <a:p>
            <a:pPr marL="102870" marR="0" lvl="0" indent="-285750" fontAlgn="base">
              <a:lnSpc>
                <a:spcPct val="90000"/>
              </a:lnSpc>
              <a:spcBef>
                <a:spcPct val="0"/>
              </a:spcBef>
              <a:spcAft>
                <a:spcPts val="600"/>
              </a:spcAft>
              <a:buSzTx/>
              <a:buFont typeface="Wingdings" panose="05000000000000000000" pitchFamily="2" charset="2"/>
              <a:buChar char="§"/>
              <a:tabLst/>
            </a:pPr>
            <a:endParaRPr kumimoji="0" lang="en-US" altLang="en-US" sz="1400" b="0" i="0" u="none" strike="noStrike" cap="none" normalizeH="0" baseline="0" dirty="0">
              <a:ln>
                <a:noFill/>
              </a:ln>
              <a:effectLst/>
              <a:latin typeface="+mj-lt"/>
            </a:endParaRPr>
          </a:p>
          <a:p>
            <a:pPr marL="102870" marR="0" lvl="0" indent="-285750" fontAlgn="base">
              <a:lnSpc>
                <a:spcPct val="90000"/>
              </a:lnSpc>
              <a:spcBef>
                <a:spcPct val="0"/>
              </a:spcBef>
              <a:spcAft>
                <a:spcPts val="600"/>
              </a:spcAft>
              <a:buSzTx/>
              <a:buFont typeface="Wingdings" panose="05000000000000000000" pitchFamily="2" charset="2"/>
              <a:buChar char="§"/>
              <a:tabLst/>
            </a:pPr>
            <a:r>
              <a:rPr kumimoji="0" lang="en-US" altLang="en-US" sz="1400" b="1" i="0" u="none" strike="noStrike" cap="none" normalizeH="0" baseline="0" dirty="0" err="1">
                <a:ln>
                  <a:noFill/>
                </a:ln>
                <a:effectLst/>
                <a:latin typeface="+mj-lt"/>
              </a:rPr>
              <a:t>DeepFace</a:t>
            </a:r>
            <a:r>
              <a:rPr kumimoji="0" lang="en-US" altLang="en-US" sz="1400" b="0" i="0" u="none" strike="noStrike" cap="none" normalizeH="0" baseline="0" dirty="0">
                <a:ln>
                  <a:noFill/>
                </a:ln>
                <a:effectLst/>
                <a:latin typeface="+mj-lt"/>
              </a:rPr>
              <a:t> – Emotion recognition model for </a:t>
            </a:r>
            <a:r>
              <a:rPr kumimoji="0" lang="en-US" altLang="en-US" sz="1400" b="1" i="0" u="none" strike="noStrike" cap="none" normalizeH="0" baseline="0" dirty="0">
                <a:ln>
                  <a:noFill/>
                </a:ln>
                <a:effectLst/>
                <a:latin typeface="+mj-lt"/>
              </a:rPr>
              <a:t>analyzing facial expressions</a:t>
            </a:r>
            <a:r>
              <a:rPr kumimoji="0" lang="en-US" altLang="en-US" sz="1400" b="0" i="0" u="none" strike="noStrike" cap="none" normalizeH="0" baseline="0" dirty="0">
                <a:ln>
                  <a:noFill/>
                </a:ln>
                <a:effectLst/>
                <a:latin typeface="+mj-lt"/>
              </a:rPr>
              <a:t>.</a:t>
            </a:r>
          </a:p>
          <a:p>
            <a:pPr marL="102870" marR="0" lvl="0" indent="-285750" fontAlgn="base">
              <a:lnSpc>
                <a:spcPct val="90000"/>
              </a:lnSpc>
              <a:spcBef>
                <a:spcPct val="0"/>
              </a:spcBef>
              <a:spcAft>
                <a:spcPts val="600"/>
              </a:spcAft>
              <a:buSzTx/>
              <a:buFont typeface="Wingdings" panose="05000000000000000000" pitchFamily="2" charset="2"/>
              <a:buChar char="§"/>
              <a:tabLst/>
            </a:pPr>
            <a:endParaRPr kumimoji="0" lang="en-US" altLang="en-US" sz="1400" b="0" i="0" u="none" strike="noStrike" cap="none" normalizeH="0" baseline="0" dirty="0">
              <a:ln>
                <a:noFill/>
              </a:ln>
              <a:effectLst/>
              <a:latin typeface="+mj-lt"/>
            </a:endParaRPr>
          </a:p>
          <a:p>
            <a:pPr marL="102870" marR="0" lvl="0" indent="-285750" fontAlgn="base">
              <a:lnSpc>
                <a:spcPct val="90000"/>
              </a:lnSpc>
              <a:spcBef>
                <a:spcPct val="0"/>
              </a:spcBef>
              <a:spcAft>
                <a:spcPts val="600"/>
              </a:spcAft>
              <a:buSzTx/>
              <a:buFont typeface="Wingdings" panose="05000000000000000000" pitchFamily="2" charset="2"/>
              <a:buChar char="§"/>
              <a:tabLst/>
            </a:pPr>
            <a:r>
              <a:rPr kumimoji="0" lang="en-US" altLang="en-US" sz="1400" b="1" i="0" u="none" strike="noStrike" cap="none" normalizeH="0" baseline="0" dirty="0">
                <a:ln>
                  <a:noFill/>
                </a:ln>
                <a:effectLst/>
                <a:latin typeface="+mj-lt"/>
              </a:rPr>
              <a:t>Machine Learning</a:t>
            </a:r>
            <a:r>
              <a:rPr kumimoji="0" lang="en-US" altLang="en-US" sz="1400" b="0" i="0" u="none" strike="noStrike" cap="none" normalizeH="0" baseline="0" dirty="0">
                <a:ln>
                  <a:noFill/>
                </a:ln>
                <a:effectLst/>
                <a:latin typeface="+mj-lt"/>
              </a:rPr>
              <a:t> – Trained models for detecting emotions   </a:t>
            </a:r>
            <a:r>
              <a:rPr kumimoji="0" lang="en-US" altLang="en-US" sz="1400" b="1" i="0" u="none" strike="noStrike" cap="none" normalizeH="0" baseline="0" dirty="0">
                <a:ln>
                  <a:noFill/>
                </a:ln>
                <a:effectLst/>
                <a:latin typeface="+mj-lt"/>
              </a:rPr>
              <a:t>(happy, sad, angry, neutral, etc.)</a:t>
            </a:r>
            <a:r>
              <a:rPr kumimoji="0" lang="en-US" altLang="en-US" sz="1400" b="0" i="0" u="none" strike="noStrike" cap="none" normalizeH="0" baseline="0" dirty="0">
                <a:ln>
                  <a:noFill/>
                </a:ln>
                <a:effectLst/>
                <a:latin typeface="+mj-lt"/>
              </a:rPr>
              <a:t>.</a:t>
            </a:r>
          </a:p>
          <a:p>
            <a:pPr marL="102870" marR="0" lvl="0" indent="-285750" fontAlgn="base">
              <a:lnSpc>
                <a:spcPct val="90000"/>
              </a:lnSpc>
              <a:spcBef>
                <a:spcPct val="0"/>
              </a:spcBef>
              <a:spcAft>
                <a:spcPts val="600"/>
              </a:spcAft>
              <a:buSzTx/>
              <a:buFont typeface="Wingdings" panose="05000000000000000000" pitchFamily="2" charset="2"/>
              <a:buChar char="§"/>
              <a:tabLst/>
            </a:pPr>
            <a:endParaRPr kumimoji="0" lang="en-US" altLang="en-US" sz="1400" b="0" i="0" u="none" strike="noStrike" cap="none" normalizeH="0" baseline="0" dirty="0">
              <a:ln>
                <a:noFill/>
              </a:ln>
              <a:effectLst/>
              <a:latin typeface="+mj-lt"/>
            </a:endParaRPr>
          </a:p>
          <a:p>
            <a:pPr marL="102870" marR="0" lvl="0" indent="-285750" fontAlgn="base">
              <a:lnSpc>
                <a:spcPct val="90000"/>
              </a:lnSpc>
              <a:spcBef>
                <a:spcPct val="0"/>
              </a:spcBef>
              <a:spcAft>
                <a:spcPts val="600"/>
              </a:spcAft>
              <a:buSzTx/>
              <a:buFont typeface="Wingdings" panose="05000000000000000000" pitchFamily="2" charset="2"/>
              <a:buChar char="§"/>
              <a:tabLst/>
            </a:pPr>
            <a:r>
              <a:rPr kumimoji="0" lang="en-US" altLang="en-US" sz="1400" b="1" i="0" u="none" strike="noStrike" cap="none" normalizeH="0" baseline="0" dirty="0" err="1">
                <a:ln>
                  <a:noFill/>
                </a:ln>
                <a:effectLst/>
                <a:latin typeface="+mj-lt"/>
              </a:rPr>
              <a:t>Haar</a:t>
            </a:r>
            <a:r>
              <a:rPr kumimoji="0" lang="en-US" altLang="en-US" sz="1400" b="1" i="0" u="none" strike="noStrike" cap="none" normalizeH="0" baseline="0" dirty="0">
                <a:ln>
                  <a:noFill/>
                </a:ln>
                <a:effectLst/>
                <a:latin typeface="+mj-lt"/>
              </a:rPr>
              <a:t> Cascade &amp; CNNs</a:t>
            </a:r>
            <a:r>
              <a:rPr kumimoji="0" lang="en-US" altLang="en-US" sz="1400" b="0" i="0" u="none" strike="noStrike" cap="none" normalizeH="0" baseline="0" dirty="0">
                <a:ln>
                  <a:noFill/>
                </a:ln>
                <a:effectLst/>
                <a:latin typeface="+mj-lt"/>
              </a:rPr>
              <a:t> – Used for </a:t>
            </a:r>
            <a:r>
              <a:rPr kumimoji="0" lang="en-US" altLang="en-US" sz="1400" b="1" i="0" u="none" strike="noStrike" cap="none" normalizeH="0" baseline="0" dirty="0">
                <a:ln>
                  <a:noFill/>
                </a:ln>
                <a:effectLst/>
                <a:latin typeface="+mj-lt"/>
              </a:rPr>
              <a:t>face recognition and feature extraction</a:t>
            </a:r>
            <a:r>
              <a:rPr kumimoji="0" lang="en-US" altLang="en-US" sz="1400" b="0" i="0" u="none" strike="noStrike" cap="none" normalizeH="0" baseline="0" dirty="0">
                <a:ln>
                  <a:noFill/>
                </a:ln>
                <a:effectLst/>
                <a:latin typeface="+mj-lt"/>
              </a:rPr>
              <a:t>.</a:t>
            </a:r>
          </a:p>
          <a:p>
            <a:pPr marL="102870" marR="0" lvl="0" indent="-285750" fontAlgn="base">
              <a:lnSpc>
                <a:spcPct val="90000"/>
              </a:lnSpc>
              <a:spcBef>
                <a:spcPct val="0"/>
              </a:spcBef>
              <a:spcAft>
                <a:spcPts val="600"/>
              </a:spcAft>
              <a:buSzTx/>
              <a:buFont typeface="Wingdings" panose="05000000000000000000" pitchFamily="2" charset="2"/>
              <a:buChar char="§"/>
              <a:tabLst/>
            </a:pPr>
            <a:endParaRPr kumimoji="0" lang="en-US" altLang="en-US" sz="1400" b="0" i="0" u="none" strike="noStrike" cap="none" normalizeH="0" baseline="0" dirty="0">
              <a:ln>
                <a:noFill/>
              </a:ln>
              <a:effectLst/>
              <a:latin typeface="+mj-lt"/>
            </a:endParaRPr>
          </a:p>
          <a:p>
            <a:pPr marL="102870" marR="0" lvl="0" indent="-285750" fontAlgn="base">
              <a:lnSpc>
                <a:spcPct val="90000"/>
              </a:lnSpc>
              <a:spcBef>
                <a:spcPct val="0"/>
              </a:spcBef>
              <a:spcAft>
                <a:spcPts val="600"/>
              </a:spcAft>
              <a:buSzTx/>
              <a:buFont typeface="Wingdings" panose="05000000000000000000" pitchFamily="2" charset="2"/>
              <a:buChar char="§"/>
              <a:tabLst/>
            </a:pPr>
            <a:r>
              <a:rPr kumimoji="0" lang="en-US" altLang="en-US" sz="1400" b="1" i="0" u="none" strike="noStrike" cap="none" normalizeH="0" baseline="0" dirty="0">
                <a:ln>
                  <a:noFill/>
                </a:ln>
                <a:effectLst/>
                <a:latin typeface="+mj-lt"/>
              </a:rPr>
              <a:t>NumPy &amp; Pandas</a:t>
            </a:r>
            <a:r>
              <a:rPr kumimoji="0" lang="en-US" altLang="en-US" sz="1400" b="0" i="0" u="none" strike="noStrike" cap="none" normalizeH="0" baseline="0" dirty="0">
                <a:ln>
                  <a:noFill/>
                </a:ln>
                <a:effectLst/>
                <a:latin typeface="+mj-lt"/>
              </a:rPr>
              <a:t> – Data handling for efficient processing.</a:t>
            </a:r>
          </a:p>
          <a:p>
            <a:pPr marL="0" marR="0" lvl="0" indent="0" fontAlgn="base">
              <a:lnSpc>
                <a:spcPct val="90000"/>
              </a:lnSpc>
              <a:spcBef>
                <a:spcPct val="0"/>
              </a:spcBef>
              <a:spcAft>
                <a:spcPts val="600"/>
              </a:spcAft>
              <a:buSzTx/>
              <a:buNone/>
              <a:tabLst/>
            </a:pPr>
            <a:endParaRPr kumimoji="0" lang="en-US" altLang="en-US" sz="1400" b="0" i="0" u="none" strike="noStrike" cap="none" normalizeH="0" baseline="0" dirty="0">
              <a:ln>
                <a:noFill/>
              </a:ln>
              <a:effectLst/>
              <a:latin typeface="+mj-lt"/>
            </a:endParaRPr>
          </a:p>
        </p:txBody>
      </p:sp>
    </p:spTree>
    <p:extLst>
      <p:ext uri="{BB962C8B-B14F-4D97-AF65-F5344CB8AC3E}">
        <p14:creationId xmlns:p14="http://schemas.microsoft.com/office/powerpoint/2010/main" val="888676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65782-0F76-6733-7FC8-7AF83D00976D}"/>
              </a:ext>
            </a:extLst>
          </p:cNvPr>
          <p:cNvSpPr txBox="1">
            <a:spLocks/>
          </p:cNvSpPr>
          <p:nvPr/>
        </p:nvSpPr>
        <p:spPr>
          <a:xfrm>
            <a:off x="895350" y="453815"/>
            <a:ext cx="10058400" cy="651086"/>
          </a:xfrm>
          <a:prstGeom prst="rect">
            <a:avLst/>
          </a:prstGeom>
        </p:spPr>
        <p:txBody>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IN" dirty="0"/>
              <a:t>System Flowchart</a:t>
            </a:r>
          </a:p>
        </p:txBody>
      </p:sp>
      <p:sp>
        <p:nvSpPr>
          <p:cNvPr id="3" name="Rectangle 1">
            <a:extLst>
              <a:ext uri="{FF2B5EF4-FFF2-40B4-BE49-F238E27FC236}">
                <a16:creationId xmlns:a16="http://schemas.microsoft.com/office/drawing/2014/main" id="{44560B7F-E759-2510-4AFB-3B32F7A5F30C}"/>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3" name="Graphic 12" descr="User">
            <a:extLst>
              <a:ext uri="{FF2B5EF4-FFF2-40B4-BE49-F238E27FC236}">
                <a16:creationId xmlns:a16="http://schemas.microsoft.com/office/drawing/2014/main" id="{13CA5858-9F89-3168-D0C1-B39F37E0819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726932" y="2553850"/>
            <a:ext cx="914400" cy="914400"/>
          </a:xfrm>
          <a:prstGeom prst="rect">
            <a:avLst/>
          </a:prstGeom>
        </p:spPr>
      </p:pic>
      <p:sp>
        <p:nvSpPr>
          <p:cNvPr id="14" name="TextBox 13">
            <a:extLst>
              <a:ext uri="{FF2B5EF4-FFF2-40B4-BE49-F238E27FC236}">
                <a16:creationId xmlns:a16="http://schemas.microsoft.com/office/drawing/2014/main" id="{DC920E9A-B218-607B-E92D-12E1760FA3AE}"/>
              </a:ext>
            </a:extLst>
          </p:cNvPr>
          <p:cNvSpPr txBox="1"/>
          <p:nvPr/>
        </p:nvSpPr>
        <p:spPr>
          <a:xfrm>
            <a:off x="1848489" y="3356140"/>
            <a:ext cx="884255" cy="369332"/>
          </a:xfrm>
          <a:prstGeom prst="rect">
            <a:avLst/>
          </a:prstGeom>
          <a:noFill/>
        </p:spPr>
        <p:txBody>
          <a:bodyPr wrap="square" rtlCol="0">
            <a:spAutoFit/>
          </a:bodyPr>
          <a:lstStyle/>
          <a:p>
            <a:r>
              <a:rPr lang="en-IN" dirty="0"/>
              <a:t>User</a:t>
            </a:r>
            <a:endParaRPr lang="en-US" dirty="0"/>
          </a:p>
        </p:txBody>
      </p:sp>
      <p:grpSp>
        <p:nvGrpSpPr>
          <p:cNvPr id="31" name="Group 30">
            <a:extLst>
              <a:ext uri="{FF2B5EF4-FFF2-40B4-BE49-F238E27FC236}">
                <a16:creationId xmlns:a16="http://schemas.microsoft.com/office/drawing/2014/main" id="{12CD5721-D0C8-EB7D-030C-C702B3C89368}"/>
              </a:ext>
            </a:extLst>
          </p:cNvPr>
          <p:cNvGrpSpPr/>
          <p:nvPr/>
        </p:nvGrpSpPr>
        <p:grpSpPr>
          <a:xfrm>
            <a:off x="4032927" y="1428993"/>
            <a:ext cx="1678074" cy="914400"/>
            <a:chOff x="2662290" y="1307903"/>
            <a:chExt cx="1678074" cy="914400"/>
          </a:xfrm>
        </p:grpSpPr>
        <p:sp>
          <p:nvSpPr>
            <p:cNvPr id="18" name="Rectangle 17">
              <a:extLst>
                <a:ext uri="{FF2B5EF4-FFF2-40B4-BE49-F238E27FC236}">
                  <a16:creationId xmlns:a16="http://schemas.microsoft.com/office/drawing/2014/main" id="{8B4157BF-5784-6CC8-9015-9529CB0F6D73}"/>
                </a:ext>
              </a:extLst>
            </p:cNvPr>
            <p:cNvSpPr/>
            <p:nvPr/>
          </p:nvSpPr>
          <p:spPr>
            <a:xfrm>
              <a:off x="2712008" y="1307903"/>
              <a:ext cx="1578638" cy="9144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FB8CF195-B777-5C20-AF9A-E8E8FB1DA363}"/>
                </a:ext>
              </a:extLst>
            </p:cNvPr>
            <p:cNvSpPr txBox="1"/>
            <p:nvPr/>
          </p:nvSpPr>
          <p:spPr>
            <a:xfrm>
              <a:off x="2662290" y="1341662"/>
              <a:ext cx="1678074" cy="830997"/>
            </a:xfrm>
            <a:prstGeom prst="rect">
              <a:avLst/>
            </a:prstGeom>
            <a:noFill/>
          </p:spPr>
          <p:txBody>
            <a:bodyPr wrap="square" rtlCol="0">
              <a:spAutoFit/>
            </a:bodyPr>
            <a:lstStyle/>
            <a:p>
              <a:pPr algn="ctr"/>
              <a:r>
                <a:rPr lang="en-US" sz="1200" dirty="0"/>
                <a:t>Webcam </a:t>
              </a:r>
            </a:p>
            <a:p>
              <a:pPr algn="ctr"/>
              <a:r>
                <a:rPr lang="en-GB" sz="1200" dirty="0"/>
                <a:t>(Capture video frames from the webcam)</a:t>
              </a:r>
              <a:endParaRPr lang="en-US" sz="1200" dirty="0"/>
            </a:p>
          </p:txBody>
        </p:sp>
      </p:grpSp>
      <p:sp>
        <p:nvSpPr>
          <p:cNvPr id="28" name="TextBox 27">
            <a:extLst>
              <a:ext uri="{FF2B5EF4-FFF2-40B4-BE49-F238E27FC236}">
                <a16:creationId xmlns:a16="http://schemas.microsoft.com/office/drawing/2014/main" id="{6A9FC90E-0465-7E4D-16DF-5EA426765166}"/>
              </a:ext>
            </a:extLst>
          </p:cNvPr>
          <p:cNvSpPr txBox="1"/>
          <p:nvPr/>
        </p:nvSpPr>
        <p:spPr>
          <a:xfrm>
            <a:off x="4134376" y="3059668"/>
            <a:ext cx="1475175" cy="73866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sz="1400" dirty="0"/>
              <a:t>Use </a:t>
            </a:r>
            <a:r>
              <a:rPr lang="en-IN" sz="1400" dirty="0" err="1"/>
              <a:t>Opencv</a:t>
            </a:r>
            <a:r>
              <a:rPr lang="en-IN" sz="1400" dirty="0"/>
              <a:t> to handle image frames </a:t>
            </a:r>
            <a:endParaRPr lang="en-US" sz="1400" dirty="0"/>
          </a:p>
        </p:txBody>
      </p:sp>
      <p:sp>
        <p:nvSpPr>
          <p:cNvPr id="32" name="TextBox 31">
            <a:extLst>
              <a:ext uri="{FF2B5EF4-FFF2-40B4-BE49-F238E27FC236}">
                <a16:creationId xmlns:a16="http://schemas.microsoft.com/office/drawing/2014/main" id="{2979FA2C-C4DB-8EF7-9944-A1F904E5593A}"/>
              </a:ext>
            </a:extLst>
          </p:cNvPr>
          <p:cNvSpPr txBox="1"/>
          <p:nvPr/>
        </p:nvSpPr>
        <p:spPr>
          <a:xfrm>
            <a:off x="4103427" y="4678674"/>
            <a:ext cx="1537794" cy="73866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sz="1400" dirty="0" err="1"/>
              <a:t>Haar</a:t>
            </a:r>
            <a:r>
              <a:rPr lang="en-IN" sz="1400" dirty="0"/>
              <a:t> Cascade Classifier </a:t>
            </a:r>
          </a:p>
          <a:p>
            <a:pPr algn="ctr"/>
            <a:r>
              <a:rPr lang="en-IN" sz="1400" dirty="0"/>
              <a:t>(Detect Faces)</a:t>
            </a:r>
            <a:endParaRPr lang="en-US" sz="1400" dirty="0"/>
          </a:p>
        </p:txBody>
      </p:sp>
      <p:sp>
        <p:nvSpPr>
          <p:cNvPr id="19" name="TextBox 18">
            <a:extLst>
              <a:ext uri="{FF2B5EF4-FFF2-40B4-BE49-F238E27FC236}">
                <a16:creationId xmlns:a16="http://schemas.microsoft.com/office/drawing/2014/main" id="{A968DAB6-2BC4-9B05-67A3-4F860F622CAB}"/>
              </a:ext>
            </a:extLst>
          </p:cNvPr>
          <p:cNvSpPr txBox="1"/>
          <p:nvPr/>
        </p:nvSpPr>
        <p:spPr>
          <a:xfrm>
            <a:off x="8163169" y="2844224"/>
            <a:ext cx="1771049" cy="116955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sz="1400" dirty="0" err="1"/>
              <a:t>Deepface</a:t>
            </a:r>
            <a:r>
              <a:rPr lang="en-IN" sz="1400" dirty="0"/>
              <a:t> Emotion Analysis</a:t>
            </a:r>
          </a:p>
          <a:p>
            <a:pPr algn="ctr"/>
            <a:r>
              <a:rPr lang="en-IN" sz="1400" dirty="0"/>
              <a:t>(</a:t>
            </a:r>
            <a:r>
              <a:rPr lang="en-GB" sz="1400" dirty="0"/>
              <a:t>Perform emotion analysis on the detected face)</a:t>
            </a:r>
            <a:endParaRPr lang="en-US" sz="1400" dirty="0"/>
          </a:p>
        </p:txBody>
      </p:sp>
      <p:sp>
        <p:nvSpPr>
          <p:cNvPr id="45" name="TextBox 44">
            <a:extLst>
              <a:ext uri="{FF2B5EF4-FFF2-40B4-BE49-F238E27FC236}">
                <a16:creationId xmlns:a16="http://schemas.microsoft.com/office/drawing/2014/main" id="{9B737221-B0CB-244A-FF3C-2BFD0C33B62A}"/>
              </a:ext>
            </a:extLst>
          </p:cNvPr>
          <p:cNvSpPr txBox="1"/>
          <p:nvPr/>
        </p:nvSpPr>
        <p:spPr>
          <a:xfrm>
            <a:off x="8088574" y="4570952"/>
            <a:ext cx="1920240" cy="95410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GB" sz="1400" dirty="0"/>
              <a:t>Map detected emotion to corresponding emoji image</a:t>
            </a:r>
            <a:endParaRPr lang="en-US" sz="1400" dirty="0"/>
          </a:p>
        </p:txBody>
      </p:sp>
      <p:sp>
        <p:nvSpPr>
          <p:cNvPr id="46" name="TextBox 45">
            <a:extLst>
              <a:ext uri="{FF2B5EF4-FFF2-40B4-BE49-F238E27FC236}">
                <a16:creationId xmlns:a16="http://schemas.microsoft.com/office/drawing/2014/main" id="{EB44B587-BC80-A70D-5759-EFD8975DA83C}"/>
              </a:ext>
            </a:extLst>
          </p:cNvPr>
          <p:cNvSpPr txBox="1"/>
          <p:nvPr/>
        </p:nvSpPr>
        <p:spPr>
          <a:xfrm>
            <a:off x="8059697" y="1356977"/>
            <a:ext cx="1977991" cy="95410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GB" sz="1400" dirty="0"/>
              <a:t>Overlay emoji on the face in the video frame</a:t>
            </a:r>
          </a:p>
          <a:p>
            <a:pPr algn="ctr"/>
            <a:r>
              <a:rPr lang="en-GB" sz="1400" dirty="0"/>
              <a:t>(Alpha Blending) </a:t>
            </a:r>
            <a:endParaRPr lang="en-US" sz="1400" dirty="0"/>
          </a:p>
        </p:txBody>
      </p:sp>
      <p:cxnSp>
        <p:nvCxnSpPr>
          <p:cNvPr id="48" name="Connector: Curved 47">
            <a:extLst>
              <a:ext uri="{FF2B5EF4-FFF2-40B4-BE49-F238E27FC236}">
                <a16:creationId xmlns:a16="http://schemas.microsoft.com/office/drawing/2014/main" id="{99CE8DDF-8085-0784-09AC-817FC04A1A2C}"/>
              </a:ext>
            </a:extLst>
          </p:cNvPr>
          <p:cNvCxnSpPr>
            <a:cxnSpLocks/>
            <a:endCxn id="17" idx="1"/>
          </p:cNvCxnSpPr>
          <p:nvPr/>
        </p:nvCxnSpPr>
        <p:spPr>
          <a:xfrm flipV="1">
            <a:off x="2425566" y="1878251"/>
            <a:ext cx="1607361" cy="1132799"/>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53" name="Straight Arrow Connector 52">
            <a:extLst>
              <a:ext uri="{FF2B5EF4-FFF2-40B4-BE49-F238E27FC236}">
                <a16:creationId xmlns:a16="http://schemas.microsoft.com/office/drawing/2014/main" id="{D97D64E7-50EE-BBAE-4C41-3FC3A29DC296}"/>
              </a:ext>
            </a:extLst>
          </p:cNvPr>
          <p:cNvCxnSpPr>
            <a:cxnSpLocks/>
            <a:stCxn id="18" idx="2"/>
            <a:endCxn id="28" idx="0"/>
          </p:cNvCxnSpPr>
          <p:nvPr/>
        </p:nvCxnSpPr>
        <p:spPr>
          <a:xfrm>
            <a:off x="4871964" y="2343393"/>
            <a:ext cx="0" cy="7162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3E44F661-00BE-061D-D75B-8E4E8B79DDE2}"/>
              </a:ext>
            </a:extLst>
          </p:cNvPr>
          <p:cNvCxnSpPr>
            <a:cxnSpLocks/>
            <a:stCxn id="28" idx="2"/>
            <a:endCxn id="32" idx="0"/>
          </p:cNvCxnSpPr>
          <p:nvPr/>
        </p:nvCxnSpPr>
        <p:spPr>
          <a:xfrm>
            <a:off x="4871964" y="3798332"/>
            <a:ext cx="360" cy="88034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9" name="Straight Arrow Connector 58">
            <a:extLst>
              <a:ext uri="{FF2B5EF4-FFF2-40B4-BE49-F238E27FC236}">
                <a16:creationId xmlns:a16="http://schemas.microsoft.com/office/drawing/2014/main" id="{0AE4C844-88FB-4E86-8F46-E1FB4D5A7F7B}"/>
              </a:ext>
            </a:extLst>
          </p:cNvPr>
          <p:cNvCxnSpPr>
            <a:cxnSpLocks/>
            <a:stCxn id="32" idx="3"/>
            <a:endCxn id="45" idx="1"/>
          </p:cNvCxnSpPr>
          <p:nvPr/>
        </p:nvCxnSpPr>
        <p:spPr>
          <a:xfrm>
            <a:off x="5641221" y="5048006"/>
            <a:ext cx="244735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3" name="Straight Arrow Connector 72">
            <a:extLst>
              <a:ext uri="{FF2B5EF4-FFF2-40B4-BE49-F238E27FC236}">
                <a16:creationId xmlns:a16="http://schemas.microsoft.com/office/drawing/2014/main" id="{F7477249-3B43-B4B4-0807-02170650342F}"/>
              </a:ext>
            </a:extLst>
          </p:cNvPr>
          <p:cNvCxnSpPr>
            <a:cxnSpLocks/>
            <a:stCxn id="45" idx="0"/>
            <a:endCxn id="19" idx="2"/>
          </p:cNvCxnSpPr>
          <p:nvPr/>
        </p:nvCxnSpPr>
        <p:spPr>
          <a:xfrm flipV="1">
            <a:off x="9048694" y="4013775"/>
            <a:ext cx="0" cy="55717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6" name="Straight Arrow Connector 75">
            <a:extLst>
              <a:ext uri="{FF2B5EF4-FFF2-40B4-BE49-F238E27FC236}">
                <a16:creationId xmlns:a16="http://schemas.microsoft.com/office/drawing/2014/main" id="{7E5E97FD-A904-212F-B9DE-39D4FF6E1485}"/>
              </a:ext>
            </a:extLst>
          </p:cNvPr>
          <p:cNvCxnSpPr>
            <a:cxnSpLocks/>
            <a:stCxn id="19" idx="0"/>
            <a:endCxn id="46" idx="2"/>
          </p:cNvCxnSpPr>
          <p:nvPr/>
        </p:nvCxnSpPr>
        <p:spPr>
          <a:xfrm flipH="1" flipV="1">
            <a:off x="9048693" y="2311084"/>
            <a:ext cx="1" cy="5331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31551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4DF55-3611-DEE8-F296-C2889A5376EB}"/>
              </a:ext>
            </a:extLst>
          </p:cNvPr>
          <p:cNvSpPr>
            <a:spLocks noGrp="1"/>
          </p:cNvSpPr>
          <p:nvPr>
            <p:ph type="title"/>
          </p:nvPr>
        </p:nvSpPr>
        <p:spPr>
          <a:xfrm>
            <a:off x="704850" y="548038"/>
            <a:ext cx="10058400" cy="589913"/>
          </a:xfrm>
        </p:spPr>
        <p:txBody>
          <a:bodyPr>
            <a:normAutofit/>
          </a:bodyPr>
          <a:lstStyle/>
          <a:p>
            <a:r>
              <a:rPr lang="en-US" sz="3600" dirty="0"/>
              <a:t>Conclusion </a:t>
            </a:r>
            <a:endParaRPr lang="en-IN" sz="3600" dirty="0"/>
          </a:p>
        </p:txBody>
      </p:sp>
      <p:sp>
        <p:nvSpPr>
          <p:cNvPr id="4" name="Rectangle 1">
            <a:extLst>
              <a:ext uri="{FF2B5EF4-FFF2-40B4-BE49-F238E27FC236}">
                <a16:creationId xmlns:a16="http://schemas.microsoft.com/office/drawing/2014/main" id="{0C828337-9F0B-0407-6DAA-9A81ED634F8C}"/>
              </a:ext>
            </a:extLst>
          </p:cNvPr>
          <p:cNvSpPr>
            <a:spLocks noGrp="1" noChangeArrowheads="1"/>
          </p:cNvSpPr>
          <p:nvPr>
            <p:ph idx="1"/>
          </p:nvPr>
        </p:nvSpPr>
        <p:spPr bwMode="auto">
          <a:xfrm>
            <a:off x="704850" y="1036163"/>
            <a:ext cx="1078230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endParaRPr kumimoji="0" lang="en-US" altLang="en-US" sz="1600" b="0" i="0" u="none" strike="noStrike" cap="none" normalizeH="0" baseline="0" dirty="0">
              <a:ln>
                <a:noFill/>
              </a:ln>
              <a:solidFill>
                <a:schemeClr val="tx1"/>
              </a:solidFill>
              <a:effectLst/>
              <a:latin typeface="+mj-lt"/>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1600" b="0" i="0" u="none" strike="noStrike" cap="none" normalizeH="0" baseline="0" dirty="0">
                <a:ln>
                  <a:noFill/>
                </a:ln>
                <a:solidFill>
                  <a:schemeClr val="tx1"/>
                </a:solidFill>
                <a:effectLst/>
                <a:latin typeface="+mj-lt"/>
              </a:rPr>
              <a:t>This project demonstrates an innovative approach to </a:t>
            </a:r>
            <a:r>
              <a:rPr kumimoji="0" lang="en-US" altLang="en-US" sz="1600" b="1" i="0" u="none" strike="noStrike" cap="none" normalizeH="0" baseline="0" dirty="0">
                <a:ln>
                  <a:noFill/>
                </a:ln>
                <a:solidFill>
                  <a:schemeClr val="tx1"/>
                </a:solidFill>
                <a:effectLst/>
                <a:latin typeface="+mj-lt"/>
              </a:rPr>
              <a:t>real-time facial expression analysis and mapping user emotions to corresponding emojis</a:t>
            </a:r>
            <a:r>
              <a:rPr lang="en-US" altLang="en-US" sz="1600" b="1" dirty="0">
                <a:latin typeface="+mj-lt"/>
              </a:rPr>
              <a:t> </a:t>
            </a:r>
            <a:r>
              <a:rPr kumimoji="0" lang="en-US" altLang="en-US" sz="1600" b="0" i="0" u="none" strike="noStrike" cap="none" normalizeH="0" baseline="0" dirty="0">
                <a:ln>
                  <a:noFill/>
                </a:ln>
                <a:solidFill>
                  <a:schemeClr val="tx1"/>
                </a:solidFill>
                <a:effectLst/>
                <a:latin typeface="+mj-lt"/>
              </a:rPr>
              <a:t>using computer vision.</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endParaRPr kumimoji="0" lang="en-US" altLang="en-US" sz="1600" b="0" i="0" u="none" strike="noStrike" cap="none" normalizeH="0" baseline="0" dirty="0">
              <a:ln>
                <a:noFill/>
              </a:ln>
              <a:solidFill>
                <a:schemeClr val="tx1"/>
              </a:solidFill>
              <a:effectLst/>
              <a:latin typeface="+mj-lt"/>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1600" b="0" i="0" u="none" strike="noStrike" cap="none" normalizeH="0" baseline="0" dirty="0">
                <a:ln>
                  <a:noFill/>
                </a:ln>
                <a:solidFill>
                  <a:schemeClr val="tx1"/>
                </a:solidFill>
                <a:effectLst/>
                <a:latin typeface="+mj-lt"/>
              </a:rPr>
              <a:t>By leveraging </a:t>
            </a:r>
            <a:r>
              <a:rPr kumimoji="0" lang="en-US" altLang="en-US" sz="1600" b="1" i="0" u="none" strike="noStrike" cap="none" normalizeH="0" baseline="0" dirty="0">
                <a:ln>
                  <a:noFill/>
                </a:ln>
                <a:solidFill>
                  <a:schemeClr val="tx1"/>
                </a:solidFill>
                <a:effectLst/>
                <a:latin typeface="+mj-lt"/>
              </a:rPr>
              <a:t>face detection and emotion recognition</a:t>
            </a:r>
            <a:r>
              <a:rPr kumimoji="0" lang="en-US" altLang="en-US" sz="1600" b="0" i="0" u="none" strike="noStrike" cap="none" normalizeH="0" baseline="0" dirty="0">
                <a:ln>
                  <a:noFill/>
                </a:ln>
                <a:solidFill>
                  <a:schemeClr val="tx1"/>
                </a:solidFill>
                <a:effectLst/>
                <a:latin typeface="+mj-lt"/>
              </a:rPr>
              <a:t>, the system accurately maps user emotions </a:t>
            </a:r>
            <a:r>
              <a:rPr lang="en-US" altLang="en-US" sz="1600" dirty="0">
                <a:latin typeface="+mj-lt"/>
              </a:rPr>
              <a:t>and overlays</a:t>
            </a:r>
            <a:r>
              <a:rPr kumimoji="0" lang="en-US" altLang="en-US" sz="1600" b="0" i="0" u="none" strike="noStrike" cap="none" normalizeH="0" baseline="0" dirty="0">
                <a:ln>
                  <a:noFill/>
                </a:ln>
                <a:solidFill>
                  <a:schemeClr val="tx1"/>
                </a:solidFill>
                <a:effectLst/>
                <a:latin typeface="+mj-lt"/>
              </a:rPr>
              <a:t> corresponding emojis on the face, enhancing </a:t>
            </a:r>
            <a:r>
              <a:rPr kumimoji="0" lang="en-US" altLang="en-US" sz="1600" b="1" i="0" u="none" strike="noStrike" cap="none" normalizeH="0" baseline="0" dirty="0">
                <a:ln>
                  <a:noFill/>
                </a:ln>
                <a:solidFill>
                  <a:schemeClr val="tx1"/>
                </a:solidFill>
                <a:effectLst/>
                <a:latin typeface="+mj-lt"/>
              </a:rPr>
              <a:t>digital expression and interaction</a:t>
            </a:r>
            <a:r>
              <a:rPr kumimoji="0" lang="en-US" altLang="en-US" sz="1600" b="0" i="0" u="none" strike="noStrike" cap="none" normalizeH="0" baseline="0" dirty="0">
                <a:ln>
                  <a:noFill/>
                </a:ln>
                <a:solidFill>
                  <a:schemeClr val="tx1"/>
                </a:solidFill>
                <a:effectLst/>
                <a:latin typeface="+mj-lt"/>
              </a:rPr>
              <a:t>.</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endParaRPr kumimoji="0" lang="en-US" altLang="en-US" sz="1600" b="0" i="0" u="none" strike="noStrike" cap="none" normalizeH="0" baseline="0" dirty="0">
              <a:ln>
                <a:noFill/>
              </a:ln>
              <a:solidFill>
                <a:schemeClr val="tx1"/>
              </a:solidFill>
              <a:effectLst/>
              <a:latin typeface="+mj-lt"/>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1600" b="0" i="0" u="none" strike="noStrike" cap="none" normalizeH="0" baseline="0" dirty="0">
                <a:ln>
                  <a:noFill/>
                </a:ln>
                <a:solidFill>
                  <a:schemeClr val="tx1"/>
                </a:solidFill>
                <a:effectLst/>
                <a:latin typeface="+mj-lt"/>
              </a:rPr>
              <a:t>The project highlights the </a:t>
            </a:r>
            <a:r>
              <a:rPr kumimoji="0" lang="en-US" altLang="en-US" sz="1600" b="1" i="0" u="none" strike="noStrike" cap="none" normalizeH="0" baseline="0" dirty="0">
                <a:ln>
                  <a:noFill/>
                </a:ln>
                <a:solidFill>
                  <a:schemeClr val="tx1"/>
                </a:solidFill>
                <a:effectLst/>
                <a:latin typeface="+mj-lt"/>
              </a:rPr>
              <a:t>practical application of facial recognition</a:t>
            </a:r>
            <a:r>
              <a:rPr kumimoji="0" lang="en-US" altLang="en-US" sz="1600" b="0" i="0" u="none" strike="noStrike" cap="none" normalizeH="0" baseline="0" dirty="0">
                <a:ln>
                  <a:noFill/>
                </a:ln>
                <a:solidFill>
                  <a:schemeClr val="tx1"/>
                </a:solidFill>
                <a:effectLst/>
                <a:latin typeface="+mj-lt"/>
              </a:rPr>
              <a:t>, offering an engaging and interactive experience. </a:t>
            </a:r>
            <a:endParaRPr lang="en-US" altLang="en-US" sz="1600" dirty="0">
              <a:latin typeface="+mj-lt"/>
            </a:endParaRPr>
          </a:p>
        </p:txBody>
      </p:sp>
      <p:sp>
        <p:nvSpPr>
          <p:cNvPr id="5" name="Title 1">
            <a:extLst>
              <a:ext uri="{FF2B5EF4-FFF2-40B4-BE49-F238E27FC236}">
                <a16:creationId xmlns:a16="http://schemas.microsoft.com/office/drawing/2014/main" id="{EC1458CE-C713-2757-2B77-91CDB8376327}"/>
              </a:ext>
            </a:extLst>
          </p:cNvPr>
          <p:cNvSpPr txBox="1">
            <a:spLocks/>
          </p:cNvSpPr>
          <p:nvPr/>
        </p:nvSpPr>
        <p:spPr>
          <a:xfrm>
            <a:off x="754079" y="4118655"/>
            <a:ext cx="10058400" cy="5899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IN" sz="3600" dirty="0"/>
              <a:t>Future Scope</a:t>
            </a:r>
          </a:p>
        </p:txBody>
      </p:sp>
      <p:sp>
        <p:nvSpPr>
          <p:cNvPr id="11" name="Rectangle 5">
            <a:extLst>
              <a:ext uri="{FF2B5EF4-FFF2-40B4-BE49-F238E27FC236}">
                <a16:creationId xmlns:a16="http://schemas.microsoft.com/office/drawing/2014/main" id="{D02A8D9B-43A4-7DA4-4140-2B8A60BFBC2F}"/>
              </a:ext>
            </a:extLst>
          </p:cNvPr>
          <p:cNvSpPr>
            <a:spLocks noChangeArrowheads="1"/>
          </p:cNvSpPr>
          <p:nvPr/>
        </p:nvSpPr>
        <p:spPr bwMode="auto">
          <a:xfrm>
            <a:off x="704850" y="4856624"/>
            <a:ext cx="10809514"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600" b="1" i="0" u="none" strike="noStrike" cap="none" normalizeH="0" baseline="0" dirty="0">
                <a:ln>
                  <a:noFill/>
                </a:ln>
                <a:solidFill>
                  <a:schemeClr val="tx1"/>
                </a:solidFill>
                <a:effectLst/>
                <a:latin typeface="+mj-lt"/>
              </a:rPr>
              <a:t>3D &amp; Animated Emojis</a:t>
            </a:r>
            <a:r>
              <a:rPr kumimoji="0" lang="en-US" altLang="en-US" sz="1600" b="0" i="0" u="none" strike="noStrike" cap="none" normalizeH="0" baseline="0" dirty="0">
                <a:ln>
                  <a:noFill/>
                </a:ln>
                <a:solidFill>
                  <a:schemeClr val="tx1"/>
                </a:solidFill>
                <a:effectLst/>
                <a:latin typeface="+mj-lt"/>
              </a:rPr>
              <a:t> – Generate animated emoji expressions for a more dynamic experience.</a:t>
            </a: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600" b="0" i="0" u="none" strike="noStrike" cap="none" normalizeH="0" baseline="0" dirty="0">
              <a:ln>
                <a:noFill/>
              </a:ln>
              <a:solidFill>
                <a:schemeClr val="tx1"/>
              </a:solidFill>
              <a:effectLst/>
              <a:latin typeface="+mj-lt"/>
            </a:endParaRPr>
          </a:p>
          <a:p>
            <a:pPr marL="285750" marR="0" lvl="0" indent="-28575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600" b="1" i="0" u="none" strike="noStrike" cap="none" normalizeH="0" baseline="0" dirty="0">
                <a:ln>
                  <a:noFill/>
                </a:ln>
                <a:solidFill>
                  <a:schemeClr val="tx1"/>
                </a:solidFill>
                <a:effectLst/>
                <a:latin typeface="+mj-lt"/>
              </a:rPr>
              <a:t>Voice &amp; Gesture Integration</a:t>
            </a:r>
            <a:r>
              <a:rPr kumimoji="0" lang="en-US" altLang="en-US" sz="1600" b="0" i="0" u="none" strike="noStrike" cap="none" normalizeH="0" baseline="0" dirty="0">
                <a:ln>
                  <a:noFill/>
                </a:ln>
                <a:solidFill>
                  <a:schemeClr val="tx1"/>
                </a:solidFill>
                <a:effectLst/>
                <a:latin typeface="+mj-lt"/>
              </a:rPr>
              <a:t> – Combine facial expressions with voice tone and gestures for better emotional analysis </a:t>
            </a:r>
          </a:p>
        </p:txBody>
      </p:sp>
      <mc:AlternateContent xmlns:mc="http://schemas.openxmlformats.org/markup-compatibility/2006">
        <mc:Choice xmlns:am3d="http://schemas.microsoft.com/office/drawing/2017/model3d" Requires="am3d">
          <p:graphicFrame>
            <p:nvGraphicFramePr>
              <p:cNvPr id="3" name="3D Model 2" descr="Face With Tongue Emoji">
                <a:extLst>
                  <a:ext uri="{FF2B5EF4-FFF2-40B4-BE49-F238E27FC236}">
                    <a16:creationId xmlns:a16="http://schemas.microsoft.com/office/drawing/2014/main" id="{DBC81F53-591F-E441-6757-2A4432E38C3B}"/>
                  </a:ext>
                </a:extLst>
              </p:cNvPr>
              <p:cNvGraphicFramePr>
                <a:graphicFrameLocks noChangeAspect="1"/>
              </p:cNvGraphicFramePr>
              <p:nvPr>
                <p:extLst>
                  <p:ext uri="{D42A27DB-BD31-4B8C-83A1-F6EECF244321}">
                    <p14:modId xmlns:p14="http://schemas.microsoft.com/office/powerpoint/2010/main" val="2966623066"/>
                  </p:ext>
                </p:extLst>
              </p:nvPr>
            </p:nvGraphicFramePr>
            <p:xfrm>
              <a:off x="10145928" y="3086909"/>
              <a:ext cx="1579911" cy="1808331"/>
            </p:xfrm>
            <a:graphic>
              <a:graphicData uri="http://schemas.microsoft.com/office/drawing/2017/model3d">
                <am3d:model3d r:embed="rId2">
                  <am3d:spPr>
                    <a:xfrm>
                      <a:off x="0" y="0"/>
                      <a:ext cx="1579911" cy="1808331"/>
                    </a:xfrm>
                    <a:prstGeom prst="rect">
                      <a:avLst/>
                    </a:prstGeom>
                  </am3d:spPr>
                  <am3d:camera>
                    <am3d:pos x="0" y="0" z="81426432"/>
                    <am3d:up dx="0" dy="36000000" dz="0"/>
                    <am3d:lookAt x="0" y="0" z="0"/>
                    <am3d:perspective fov="2700000"/>
                  </am3d:camera>
                  <am3d:trans>
                    <am3d:meterPerModelUnit n="95238" d="1000000"/>
                    <am3d:preTrans dx="2311" dy="-18000000" dz="5306"/>
                    <am3d:scale>
                      <am3d:sx n="1000000" d="1000000"/>
                      <am3d:sy n="1000000" d="1000000"/>
                      <am3d:sz n="1000000" d="1000000"/>
                    </am3d:scale>
                    <am3d:rot ax="405177" ay="-1102102" az="-128211"/>
                    <am3d:postTrans dx="0" dy="0" dz="0"/>
                  </am3d:trans>
                  <am3d:raster rName="Office3DRenderer" rVer="16.0.8326">
                    <am3d:blip r:embed="rId3"/>
                  </am3d:raster>
                  <am3d:objViewport viewportSz="274104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Face With Tongue Emoji">
                <a:extLst>
                  <a:ext uri="{FF2B5EF4-FFF2-40B4-BE49-F238E27FC236}">
                    <a16:creationId xmlns:a16="http://schemas.microsoft.com/office/drawing/2014/main" id="{DBC81F53-591F-E441-6757-2A4432E38C3B}"/>
                  </a:ext>
                </a:extLst>
              </p:cNvPr>
              <p:cNvPicPr>
                <a:picLocks noGrp="1" noRot="1" noChangeAspect="1" noMove="1" noResize="1" noEditPoints="1" noAdjustHandles="1" noChangeArrowheads="1" noChangeShapeType="1" noCrop="1"/>
              </p:cNvPicPr>
              <p:nvPr/>
            </p:nvPicPr>
            <p:blipFill>
              <a:blip r:embed="rId3"/>
              <a:stretch>
                <a:fillRect/>
              </a:stretch>
            </p:blipFill>
            <p:spPr>
              <a:xfrm>
                <a:off x="10145928" y="3086909"/>
                <a:ext cx="1579911" cy="1808331"/>
              </a:xfrm>
              <a:prstGeom prst="rect">
                <a:avLst/>
              </a:prstGeom>
            </p:spPr>
          </p:pic>
        </mc:Fallback>
      </mc:AlternateContent>
    </p:spTree>
    <p:extLst>
      <p:ext uri="{BB962C8B-B14F-4D97-AF65-F5344CB8AC3E}">
        <p14:creationId xmlns:p14="http://schemas.microsoft.com/office/powerpoint/2010/main" val="29473014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5654AA0C-DFA8-1B55-EB16-3D1BF31A7D46}"/>
              </a:ext>
            </a:extLst>
          </p:cNvPr>
          <p:cNvSpPr>
            <a:spLocks noGrp="1"/>
          </p:cNvSpPr>
          <p:nvPr>
            <p:ph idx="1"/>
          </p:nvPr>
        </p:nvSpPr>
        <p:spPr>
          <a:xfrm>
            <a:off x="1988457" y="2513874"/>
            <a:ext cx="8215086" cy="1830251"/>
          </a:xfrm>
        </p:spPr>
        <p:txBody>
          <a:bodyPr>
            <a:normAutofit/>
          </a:bodyPr>
          <a:lstStyle/>
          <a:p>
            <a:pPr marL="0" indent="0" algn="ctr">
              <a:buNone/>
            </a:pPr>
            <a:r>
              <a:rPr lang="en-US" sz="10000" dirty="0">
                <a:latin typeface="Candara Light" panose="020E0502030303020204" pitchFamily="34" charset="0"/>
              </a:rPr>
              <a:t>“Thank You”</a:t>
            </a:r>
            <a:endParaRPr lang="en-IN" sz="10000" dirty="0">
              <a:latin typeface="Candara Light" panose="020E0502030303020204" pitchFamily="34" charset="0"/>
            </a:endParaRPr>
          </a:p>
        </p:txBody>
      </p:sp>
    </p:spTree>
    <p:extLst>
      <p:ext uri="{BB962C8B-B14F-4D97-AF65-F5344CB8AC3E}">
        <p14:creationId xmlns:p14="http://schemas.microsoft.com/office/powerpoint/2010/main" val="3192257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FF45F-80AC-C4D1-8069-FE017867A651}"/>
              </a:ext>
            </a:extLst>
          </p:cNvPr>
          <p:cNvSpPr>
            <a:spLocks noGrp="1"/>
          </p:cNvSpPr>
          <p:nvPr>
            <p:ph type="title"/>
          </p:nvPr>
        </p:nvSpPr>
        <p:spPr>
          <a:xfrm>
            <a:off x="631371" y="2416751"/>
            <a:ext cx="2590800" cy="1371600"/>
          </a:xfrm>
        </p:spPr>
        <p:txBody>
          <a:bodyPr/>
          <a:lstStyle/>
          <a:p>
            <a:r>
              <a:rPr lang="en-US" dirty="0"/>
              <a:t>Content </a:t>
            </a:r>
            <a:endParaRPr lang="en-IN" dirty="0"/>
          </a:p>
        </p:txBody>
      </p:sp>
      <p:sp>
        <p:nvSpPr>
          <p:cNvPr id="3" name="Content Placeholder 2">
            <a:extLst>
              <a:ext uri="{FF2B5EF4-FFF2-40B4-BE49-F238E27FC236}">
                <a16:creationId xmlns:a16="http://schemas.microsoft.com/office/drawing/2014/main" id="{AEA0E0CB-3605-5A96-FFDD-18DB1242B17A}"/>
              </a:ext>
            </a:extLst>
          </p:cNvPr>
          <p:cNvSpPr>
            <a:spLocks noGrp="1"/>
          </p:cNvSpPr>
          <p:nvPr>
            <p:ph idx="1"/>
          </p:nvPr>
        </p:nvSpPr>
        <p:spPr>
          <a:xfrm>
            <a:off x="3410856" y="794658"/>
            <a:ext cx="8316687" cy="5268684"/>
          </a:xfrm>
        </p:spPr>
        <p:txBody>
          <a:bodyPr>
            <a:noAutofit/>
          </a:bodyPr>
          <a:lstStyle/>
          <a:p>
            <a:pPr>
              <a:buFont typeface="Wingdings" panose="05000000000000000000" pitchFamily="2" charset="2"/>
              <a:buChar char="q"/>
            </a:pPr>
            <a:r>
              <a:rPr lang="en-US" sz="2800" dirty="0"/>
              <a:t>Introduction		     				3</a:t>
            </a:r>
          </a:p>
          <a:p>
            <a:pPr>
              <a:buFont typeface="Wingdings" panose="05000000000000000000" pitchFamily="2" charset="2"/>
              <a:buChar char="q"/>
            </a:pPr>
            <a:r>
              <a:rPr lang="en-IN" sz="2800" dirty="0"/>
              <a:t>Key Features						4</a:t>
            </a:r>
          </a:p>
          <a:p>
            <a:pPr>
              <a:buFont typeface="Wingdings" panose="05000000000000000000" pitchFamily="2" charset="2"/>
              <a:buChar char="q"/>
            </a:pPr>
            <a:r>
              <a:rPr lang="en-IN" sz="2800" dirty="0"/>
              <a:t>Objectives Of Work                                           5</a:t>
            </a:r>
          </a:p>
          <a:p>
            <a:pPr>
              <a:buFont typeface="Wingdings" panose="05000000000000000000" pitchFamily="2" charset="2"/>
              <a:buChar char="q"/>
            </a:pPr>
            <a:r>
              <a:rPr lang="en-IN" sz="2800" dirty="0"/>
              <a:t>Literature Review					6</a:t>
            </a:r>
          </a:p>
          <a:p>
            <a:pPr>
              <a:buFont typeface="Wingdings" panose="05000000000000000000" pitchFamily="2" charset="2"/>
              <a:buChar char="q"/>
            </a:pPr>
            <a:r>
              <a:rPr lang="en-IN" sz="2800" dirty="0"/>
              <a:t>Problem Statement				          8</a:t>
            </a:r>
          </a:p>
          <a:p>
            <a:pPr>
              <a:buFont typeface="Wingdings" panose="05000000000000000000" pitchFamily="2" charset="2"/>
              <a:buChar char="q"/>
            </a:pPr>
            <a:r>
              <a:rPr lang="en-IN" sz="2800" dirty="0"/>
              <a:t>Proposed Solution					9</a:t>
            </a:r>
          </a:p>
          <a:p>
            <a:pPr>
              <a:buFont typeface="Wingdings" panose="05000000000000000000" pitchFamily="2" charset="2"/>
              <a:buChar char="q"/>
            </a:pPr>
            <a:r>
              <a:rPr lang="en-IN" sz="2800" dirty="0"/>
              <a:t>Technologies Used				          11</a:t>
            </a:r>
          </a:p>
          <a:p>
            <a:pPr>
              <a:buFont typeface="Wingdings" panose="05000000000000000000" pitchFamily="2" charset="2"/>
              <a:buChar char="q"/>
            </a:pPr>
            <a:r>
              <a:rPr lang="en-IN" sz="2800" dirty="0"/>
              <a:t>System Flowchart				          12</a:t>
            </a:r>
          </a:p>
          <a:p>
            <a:pPr>
              <a:buFont typeface="Wingdings" panose="05000000000000000000" pitchFamily="2" charset="2"/>
              <a:buChar char="q"/>
            </a:pPr>
            <a:r>
              <a:rPr lang="en-IN" sz="2800" dirty="0"/>
              <a:t>Conclusion				                    13</a:t>
            </a:r>
          </a:p>
          <a:p>
            <a:pPr marL="0" indent="0">
              <a:buNone/>
            </a:pPr>
            <a:endParaRPr lang="en-IN" sz="2800" dirty="0"/>
          </a:p>
        </p:txBody>
      </p:sp>
      <p:pic>
        <p:nvPicPr>
          <p:cNvPr id="4" name="Picture 3" descr="Gene Meh | The Emoji Movie Wiki | Fandom">
            <a:extLst>
              <a:ext uri="{FF2B5EF4-FFF2-40B4-BE49-F238E27FC236}">
                <a16:creationId xmlns:a16="http://schemas.microsoft.com/office/drawing/2014/main" id="{ACDB9308-C357-E48E-6F0B-E4FF0D766D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1371" y="3788351"/>
            <a:ext cx="2282226" cy="3517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2488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8A44C-8B98-DF71-EF21-79413741EE19}"/>
              </a:ext>
            </a:extLst>
          </p:cNvPr>
          <p:cNvSpPr>
            <a:spLocks noGrp="1"/>
          </p:cNvSpPr>
          <p:nvPr>
            <p:ph type="title"/>
          </p:nvPr>
        </p:nvSpPr>
        <p:spPr>
          <a:xfrm>
            <a:off x="526914" y="424527"/>
            <a:ext cx="10058400" cy="1371600"/>
          </a:xfrm>
        </p:spPr>
        <p:txBody>
          <a:bodyPr/>
          <a:lstStyle/>
          <a:p>
            <a:r>
              <a:rPr lang="en-US" dirty="0"/>
              <a:t>Introduction </a:t>
            </a:r>
            <a:endParaRPr lang="en-IN" dirty="0"/>
          </a:p>
        </p:txBody>
      </p:sp>
      <p:sp>
        <p:nvSpPr>
          <p:cNvPr id="4" name="Rectangle 1">
            <a:extLst>
              <a:ext uri="{FF2B5EF4-FFF2-40B4-BE49-F238E27FC236}">
                <a16:creationId xmlns:a16="http://schemas.microsoft.com/office/drawing/2014/main" id="{CED113A3-F1F8-5952-8D91-C3B3E97E36FA}"/>
              </a:ext>
            </a:extLst>
          </p:cNvPr>
          <p:cNvSpPr>
            <a:spLocks noGrp="1" noChangeArrowheads="1"/>
          </p:cNvSpPr>
          <p:nvPr>
            <p:ph idx="1"/>
          </p:nvPr>
        </p:nvSpPr>
        <p:spPr bwMode="auto">
          <a:xfrm>
            <a:off x="526914" y="1636185"/>
            <a:ext cx="11138171"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b="1" i="0" u="none" strike="noStrike" cap="none" normalizeH="0" baseline="0" dirty="0" err="1">
                <a:ln>
                  <a:noFill/>
                </a:ln>
                <a:solidFill>
                  <a:schemeClr val="tx1"/>
                </a:solidFill>
                <a:effectLst/>
                <a:latin typeface="+mj-lt"/>
              </a:rPr>
              <a:t>Facemoji</a:t>
            </a:r>
            <a:r>
              <a:rPr kumimoji="0" lang="en-US" altLang="en-US" sz="1800" b="0" i="0" u="none" strike="noStrike" cap="none" normalizeH="0" baseline="0" dirty="0">
                <a:ln>
                  <a:noFill/>
                </a:ln>
                <a:solidFill>
                  <a:schemeClr val="tx1"/>
                </a:solidFill>
                <a:effectLst/>
                <a:latin typeface="+mj-lt"/>
              </a:rPr>
              <a:t> is a system that </a:t>
            </a:r>
            <a:r>
              <a:rPr kumimoji="0" lang="en-GB" altLang="en-US" sz="1800" b="1" i="0" u="none" strike="noStrike" cap="none" normalizeH="0" baseline="0" dirty="0">
                <a:ln>
                  <a:noFill/>
                </a:ln>
                <a:solidFill>
                  <a:schemeClr val="tx1"/>
                </a:solidFill>
                <a:effectLst/>
                <a:latin typeface="+mj-lt"/>
              </a:rPr>
              <a:t>involves detecting faces in real-time using a webcam and overlaying emojis on the detected faces.</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mj-lt"/>
            </a:endParaRPr>
          </a:p>
          <a:p>
            <a:pPr marR="0" lvl="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b="0" i="0" u="none" strike="noStrike" cap="none" normalizeH="0" baseline="0" dirty="0">
                <a:ln>
                  <a:noFill/>
                </a:ln>
                <a:solidFill>
                  <a:schemeClr val="tx1"/>
                </a:solidFill>
                <a:effectLst/>
                <a:latin typeface="+mj-lt"/>
              </a:rPr>
              <a:t>The use of emojis in digital communication is widespread, but current emojis are </a:t>
            </a:r>
            <a:r>
              <a:rPr kumimoji="0" lang="en-US" altLang="en-US" sz="1800" b="1" i="0" u="none" strike="noStrike" cap="none" normalizeH="0" baseline="0" dirty="0">
                <a:ln>
                  <a:noFill/>
                </a:ln>
                <a:solidFill>
                  <a:schemeClr val="tx1"/>
                </a:solidFill>
                <a:effectLst/>
                <a:latin typeface="+mj-lt"/>
              </a:rPr>
              <a:t>static and lack real-time emotional reflection</a:t>
            </a:r>
            <a:r>
              <a:rPr kumimoji="0" lang="en-US" altLang="en-US" sz="1800" b="0" i="0" u="none" strike="noStrike" cap="none" normalizeH="0" baseline="0" dirty="0">
                <a:ln>
                  <a:noFill/>
                </a:ln>
                <a:solidFill>
                  <a:schemeClr val="tx1"/>
                </a:solidFill>
                <a:effectLst/>
                <a:latin typeface="+mj-lt"/>
              </a:rPr>
              <a:t>.</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mj-lt"/>
            </a:endParaRPr>
          </a:p>
          <a:p>
            <a:pPr marR="0" lvl="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b="0" i="0" u="none" strike="noStrike" cap="none" normalizeH="0" baseline="0" dirty="0">
                <a:ln>
                  <a:noFill/>
                </a:ln>
                <a:solidFill>
                  <a:schemeClr val="tx1"/>
                </a:solidFill>
                <a:effectLst/>
                <a:latin typeface="+mj-lt"/>
              </a:rPr>
              <a:t>It enhances </a:t>
            </a:r>
            <a:r>
              <a:rPr kumimoji="0" lang="en-US" altLang="en-US" sz="1800" b="1" i="0" u="none" strike="noStrike" cap="none" normalizeH="0" baseline="0" dirty="0">
                <a:ln>
                  <a:noFill/>
                </a:ln>
                <a:solidFill>
                  <a:schemeClr val="tx1"/>
                </a:solidFill>
                <a:effectLst/>
                <a:latin typeface="+mj-lt"/>
              </a:rPr>
              <a:t>user experience in messaging, social media, and virtual communication</a:t>
            </a:r>
            <a:r>
              <a:rPr kumimoji="0" lang="en-US" altLang="en-US" sz="1800" b="0" i="0" u="none" strike="noStrike" cap="none" normalizeH="0" baseline="0" dirty="0">
                <a:ln>
                  <a:noFill/>
                </a:ln>
                <a:solidFill>
                  <a:schemeClr val="tx1"/>
                </a:solidFill>
                <a:effectLst/>
                <a:latin typeface="+mj-lt"/>
              </a:rPr>
              <a:t> by making emoji interactions more </a:t>
            </a:r>
            <a:r>
              <a:rPr kumimoji="0" lang="en-US" altLang="en-US" sz="1800" b="1" i="0" u="none" strike="noStrike" cap="none" normalizeH="0" baseline="0" dirty="0">
                <a:ln>
                  <a:noFill/>
                </a:ln>
                <a:solidFill>
                  <a:schemeClr val="tx1"/>
                </a:solidFill>
                <a:effectLst/>
                <a:latin typeface="+mj-lt"/>
              </a:rPr>
              <a:t>expressive and engaging</a:t>
            </a:r>
            <a:r>
              <a:rPr kumimoji="0" lang="en-US" altLang="en-US" sz="1800" b="0" i="0" u="none" strike="noStrike" cap="none" normalizeH="0" baseline="0" dirty="0">
                <a:ln>
                  <a:noFill/>
                </a:ln>
                <a:solidFill>
                  <a:schemeClr val="tx1"/>
                </a:solidFill>
                <a:effectLst/>
                <a:latin typeface="+mj-lt"/>
              </a:rPr>
              <a:t>.</a:t>
            </a:r>
          </a:p>
          <a:p>
            <a:pPr marR="0" lvl="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endParaRPr kumimoji="0" lang="en-US" altLang="en-US" sz="1800" b="0" i="0" u="none" strike="noStrike" cap="none" normalizeH="0" baseline="0" dirty="0">
              <a:ln>
                <a:noFill/>
              </a:ln>
              <a:solidFill>
                <a:schemeClr val="tx1"/>
              </a:solidFill>
              <a:effectLst/>
              <a:latin typeface="+mj-lt"/>
            </a:endParaRPr>
          </a:p>
          <a:p>
            <a:pPr marR="0" lvl="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n-US" sz="1800" b="1" i="0" u="none" strike="noStrike" cap="none" normalizeH="0" baseline="0" dirty="0">
                <a:ln>
                  <a:noFill/>
                </a:ln>
                <a:solidFill>
                  <a:schemeClr val="tx1"/>
                </a:solidFill>
                <a:effectLst/>
                <a:latin typeface="+mj-lt"/>
              </a:rPr>
              <a:t>Key Highlights:</a:t>
            </a:r>
            <a:endParaRPr kumimoji="0" lang="en-US" altLang="en-US" sz="1800" b="0" i="0" u="none" strike="noStrike" cap="none" normalizeH="0" baseline="0" dirty="0">
              <a:ln>
                <a:noFill/>
              </a:ln>
              <a:solidFill>
                <a:schemeClr val="tx1"/>
              </a:solidFill>
              <a:effectLst/>
              <a:latin typeface="+mj-lt"/>
            </a:endParaRPr>
          </a:p>
          <a:p>
            <a:pPr marL="274320" lvl="1" indent="0" algn="just" eaLnBrk="0" fontAlgn="base" hangingPunct="0">
              <a:spcBef>
                <a:spcPct val="0"/>
              </a:spcBef>
              <a:spcAft>
                <a:spcPct val="0"/>
              </a:spcAft>
              <a:buClrTx/>
              <a:buFontTx/>
              <a:buChar char="•"/>
            </a:pPr>
            <a:r>
              <a:rPr kumimoji="0" lang="en-US" altLang="en-US" sz="1800" b="0" i="0" u="none" strike="noStrike" cap="none" normalizeH="0" baseline="0" dirty="0">
                <a:ln>
                  <a:noFill/>
                </a:ln>
                <a:solidFill>
                  <a:schemeClr val="tx1"/>
                </a:solidFill>
                <a:effectLst/>
                <a:latin typeface="+mj-lt"/>
              </a:rPr>
              <a:t>Uses </a:t>
            </a:r>
            <a:r>
              <a:rPr kumimoji="0" lang="en-US" altLang="en-US" sz="1800" b="1" i="0" u="none" strike="noStrike" cap="none" normalizeH="0" baseline="0" dirty="0">
                <a:ln>
                  <a:noFill/>
                </a:ln>
                <a:solidFill>
                  <a:schemeClr val="tx1"/>
                </a:solidFill>
                <a:effectLst/>
                <a:latin typeface="+mj-lt"/>
              </a:rPr>
              <a:t>face detection and expression analysis.</a:t>
            </a:r>
            <a:r>
              <a:rPr kumimoji="0" lang="en-US" altLang="en-US" sz="1800" b="0" i="0" u="none" strike="noStrike" cap="none" normalizeH="0" baseline="0" dirty="0">
                <a:ln>
                  <a:noFill/>
                </a:ln>
                <a:solidFill>
                  <a:schemeClr val="tx1"/>
                </a:solidFill>
                <a:effectLst/>
                <a:latin typeface="+mj-lt"/>
              </a:rPr>
              <a:t> </a:t>
            </a:r>
          </a:p>
          <a:p>
            <a:pPr marL="274320" lvl="1" indent="0" algn="just" eaLnBrk="0" fontAlgn="base" hangingPunct="0">
              <a:spcBef>
                <a:spcPct val="0"/>
              </a:spcBef>
              <a:spcAft>
                <a:spcPct val="0"/>
              </a:spcAft>
              <a:buClrTx/>
              <a:buFontTx/>
              <a:buChar char="•"/>
            </a:pPr>
            <a:r>
              <a:rPr kumimoji="0" lang="en-US" altLang="en-US" sz="1800" b="0" i="0" u="none" strike="noStrike" cap="none" normalizeH="0" baseline="0" dirty="0">
                <a:ln>
                  <a:noFill/>
                </a:ln>
                <a:solidFill>
                  <a:schemeClr val="tx1"/>
                </a:solidFill>
                <a:effectLst/>
                <a:latin typeface="+mj-lt"/>
              </a:rPr>
              <a:t>Ensures a </a:t>
            </a:r>
            <a:r>
              <a:rPr kumimoji="0" lang="en-US" altLang="en-US" sz="1800" b="1" i="0" u="none" strike="noStrike" cap="none" normalizeH="0" baseline="0" dirty="0">
                <a:ln>
                  <a:noFill/>
                </a:ln>
                <a:solidFill>
                  <a:schemeClr val="tx1"/>
                </a:solidFill>
                <a:effectLst/>
                <a:latin typeface="+mj-lt"/>
              </a:rPr>
              <a:t>fun, interactive, and intuitive</a:t>
            </a:r>
            <a:r>
              <a:rPr kumimoji="0" lang="en-US" altLang="en-US" sz="1800" b="0" i="0" u="none" strike="noStrike" cap="none" normalizeH="0" baseline="0" dirty="0">
                <a:ln>
                  <a:noFill/>
                </a:ln>
                <a:solidFill>
                  <a:schemeClr val="tx1"/>
                </a:solidFill>
                <a:effectLst/>
                <a:latin typeface="+mj-lt"/>
              </a:rPr>
              <a:t> user experience.</a:t>
            </a:r>
          </a:p>
          <a:p>
            <a:pPr marL="274320" lvl="1" indent="0" algn="just" eaLnBrk="0" fontAlgn="base" hangingPunct="0">
              <a:spcBef>
                <a:spcPct val="0"/>
              </a:spcBef>
              <a:spcAft>
                <a:spcPct val="0"/>
              </a:spcAft>
              <a:buClrTx/>
              <a:buFontTx/>
              <a:buChar char="•"/>
            </a:pPr>
            <a:r>
              <a:rPr kumimoji="0" lang="en-US" altLang="en-US" sz="1800" b="0" i="0" u="none" strike="noStrike" cap="none" normalizeH="0" baseline="0" dirty="0">
                <a:ln>
                  <a:noFill/>
                </a:ln>
                <a:solidFill>
                  <a:schemeClr val="tx1"/>
                </a:solidFill>
                <a:effectLst/>
                <a:latin typeface="+mj-lt"/>
              </a:rPr>
              <a:t>Works in </a:t>
            </a:r>
            <a:r>
              <a:rPr kumimoji="0" lang="en-US" altLang="en-US" sz="1800" b="1" i="0" u="none" strike="noStrike" cap="none" normalizeH="0" baseline="0" dirty="0">
                <a:ln>
                  <a:noFill/>
                </a:ln>
                <a:solidFill>
                  <a:schemeClr val="tx1"/>
                </a:solidFill>
                <a:effectLst/>
                <a:latin typeface="+mj-lt"/>
              </a:rPr>
              <a:t>real-time</a:t>
            </a:r>
            <a:r>
              <a:rPr kumimoji="0" lang="en-US" altLang="en-US" sz="1800" b="0" i="0" u="none" strike="noStrike" cap="none" normalizeH="0" baseline="0" dirty="0">
                <a:ln>
                  <a:noFill/>
                </a:ln>
                <a:solidFill>
                  <a:schemeClr val="tx1"/>
                </a:solidFill>
                <a:effectLst/>
                <a:latin typeface="+mj-lt"/>
              </a:rPr>
              <a:t>, making it ideal for </a:t>
            </a:r>
            <a:r>
              <a:rPr kumimoji="0" lang="en-US" altLang="en-US" sz="1800" b="1" i="0" u="none" strike="noStrike" cap="none" normalizeH="0" baseline="0" dirty="0">
                <a:ln>
                  <a:noFill/>
                </a:ln>
                <a:solidFill>
                  <a:schemeClr val="tx1"/>
                </a:solidFill>
                <a:effectLst/>
                <a:latin typeface="+mj-lt"/>
              </a:rPr>
              <a:t>live applications</a:t>
            </a:r>
            <a:r>
              <a:rPr kumimoji="0" lang="en-US" altLang="en-US" sz="1800" b="0" i="0" u="none" strike="noStrike" cap="none" normalizeH="0" baseline="0" dirty="0">
                <a:ln>
                  <a:noFill/>
                </a:ln>
                <a:solidFill>
                  <a:schemeClr val="tx1"/>
                </a:solidFill>
                <a:effectLst/>
                <a:latin typeface="+mj-lt"/>
              </a:rPr>
              <a:t> like video calls and chatbots.</a:t>
            </a:r>
          </a:p>
          <a:p>
            <a:pPr marL="274320" lvl="1" indent="0" algn="just" eaLnBrk="0" fontAlgn="base" hangingPunct="0">
              <a:spcBef>
                <a:spcPct val="0"/>
              </a:spcBef>
              <a:spcAft>
                <a:spcPct val="0"/>
              </a:spcAft>
              <a:buClrTx/>
              <a:buFontTx/>
              <a:buChar char="•"/>
            </a:pPr>
            <a:r>
              <a:rPr kumimoji="0" lang="en-US" altLang="en-US" sz="1800" b="0" i="0" u="none" strike="noStrike" cap="none" normalizeH="0" baseline="0" dirty="0">
                <a:ln>
                  <a:noFill/>
                </a:ln>
                <a:solidFill>
                  <a:schemeClr val="tx1"/>
                </a:solidFill>
                <a:effectLst/>
                <a:latin typeface="+mj-lt"/>
              </a:rPr>
              <a:t>Can be integrated with </a:t>
            </a:r>
            <a:r>
              <a:rPr kumimoji="0" lang="en-US" altLang="en-US" sz="1800" b="1" i="0" u="none" strike="noStrike" cap="none" normalizeH="0" baseline="0" dirty="0">
                <a:ln>
                  <a:noFill/>
                </a:ln>
                <a:solidFill>
                  <a:schemeClr val="tx1"/>
                </a:solidFill>
                <a:effectLst/>
                <a:latin typeface="+mj-lt"/>
              </a:rPr>
              <a:t>various platforms like WhatsApp, Instagram, and Snapchat</a:t>
            </a:r>
            <a:r>
              <a:rPr kumimoji="0" lang="en-US" altLang="en-US" sz="1800" b="0" i="0" u="none" strike="noStrike" cap="none" normalizeH="0" baseline="0" dirty="0">
                <a:ln>
                  <a:noFill/>
                </a:ln>
                <a:solidFill>
                  <a:schemeClr val="tx1"/>
                </a:solidFill>
                <a:effectLst/>
                <a:latin typeface="+mj-lt"/>
              </a:rPr>
              <a: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mj-lt"/>
            </a:endParaRPr>
          </a:p>
        </p:txBody>
      </p:sp>
      <mc:AlternateContent xmlns:mc="http://schemas.openxmlformats.org/markup-compatibility/2006">
        <mc:Choice xmlns:am3d="http://schemas.microsoft.com/office/drawing/2017/model3d" Requires="am3d">
          <p:graphicFrame>
            <p:nvGraphicFramePr>
              <p:cNvPr id="3" name="3D Model 2" descr="Star Struck Emoji">
                <a:extLst>
                  <a:ext uri="{FF2B5EF4-FFF2-40B4-BE49-F238E27FC236}">
                    <a16:creationId xmlns:a16="http://schemas.microsoft.com/office/drawing/2014/main" id="{09D2A902-915D-C453-58D3-A160CBB93953}"/>
                  </a:ext>
                </a:extLst>
              </p:cNvPr>
              <p:cNvGraphicFramePr>
                <a:graphicFrameLocks noChangeAspect="1"/>
              </p:cNvGraphicFramePr>
              <p:nvPr>
                <p:extLst>
                  <p:ext uri="{D42A27DB-BD31-4B8C-83A1-F6EECF244321}">
                    <p14:modId xmlns:p14="http://schemas.microsoft.com/office/powerpoint/2010/main" val="3257619273"/>
                  </p:ext>
                </p:extLst>
              </p:nvPr>
            </p:nvGraphicFramePr>
            <p:xfrm>
              <a:off x="10004666" y="4563207"/>
              <a:ext cx="1443397" cy="1462390"/>
            </p:xfrm>
            <a:graphic>
              <a:graphicData uri="http://schemas.microsoft.com/office/drawing/2017/model3d">
                <am3d:model3d r:embed="rId2">
                  <am3d:spPr>
                    <a:xfrm>
                      <a:off x="0" y="0"/>
                      <a:ext cx="1443397" cy="1462390"/>
                    </a:xfrm>
                    <a:prstGeom prst="rect">
                      <a:avLst/>
                    </a:prstGeom>
                  </am3d:spPr>
                  <am3d:camera>
                    <am3d:pos x="0" y="0" z="80526480"/>
                    <am3d:up dx="0" dy="36000000" dz="0"/>
                    <am3d:lookAt x="0" y="0" z="0"/>
                    <am3d:perspective fov="2700000"/>
                  </am3d:camera>
                  <am3d:trans>
                    <am3d:meterPerModelUnit n="93610" d="1000000"/>
                    <am3d:preTrans dx="1" dy="-17693233" dz="-355396"/>
                    <am3d:scale>
                      <am3d:sx n="1000000" d="1000000"/>
                      <am3d:sy n="1000000" d="1000000"/>
                      <am3d:sz n="1000000" d="1000000"/>
                    </am3d:scale>
                    <am3d:rot ax="100147" ay="-846405" az="-24419"/>
                    <am3d:postTrans dx="0" dy="0" dz="0"/>
                  </am3d:trans>
                  <am3d:raster rName="Office3DRenderer" rVer="16.0.8326">
                    <am3d:blip r:embed="rId3"/>
                  </am3d:raster>
                  <am3d:objViewport viewportSz="254493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Star Struck Emoji">
                <a:extLst>
                  <a:ext uri="{FF2B5EF4-FFF2-40B4-BE49-F238E27FC236}">
                    <a16:creationId xmlns:a16="http://schemas.microsoft.com/office/drawing/2014/main" id="{09D2A902-915D-C453-58D3-A160CBB93953}"/>
                  </a:ext>
                </a:extLst>
              </p:cNvPr>
              <p:cNvPicPr>
                <a:picLocks noGrp="1" noRot="1" noChangeAspect="1" noMove="1" noResize="1" noEditPoints="1" noAdjustHandles="1" noChangeArrowheads="1" noChangeShapeType="1" noCrop="1"/>
              </p:cNvPicPr>
              <p:nvPr/>
            </p:nvPicPr>
            <p:blipFill>
              <a:blip r:embed="rId3"/>
              <a:stretch>
                <a:fillRect/>
              </a:stretch>
            </p:blipFill>
            <p:spPr>
              <a:xfrm>
                <a:off x="10004666" y="4563207"/>
                <a:ext cx="1443397" cy="1462390"/>
              </a:xfrm>
              <a:prstGeom prst="rect">
                <a:avLst/>
              </a:prstGeom>
            </p:spPr>
          </p:pic>
        </mc:Fallback>
      </mc:AlternateContent>
    </p:spTree>
    <p:extLst>
      <p:ext uri="{BB962C8B-B14F-4D97-AF65-F5344CB8AC3E}">
        <p14:creationId xmlns:p14="http://schemas.microsoft.com/office/powerpoint/2010/main" val="970359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9EEA9-AEB2-FE1D-5D28-47684B555CEF}"/>
              </a:ext>
            </a:extLst>
          </p:cNvPr>
          <p:cNvSpPr>
            <a:spLocks noGrp="1"/>
          </p:cNvSpPr>
          <p:nvPr>
            <p:ph type="title"/>
          </p:nvPr>
        </p:nvSpPr>
        <p:spPr>
          <a:xfrm>
            <a:off x="917607" y="320406"/>
            <a:ext cx="10058400" cy="1371600"/>
          </a:xfrm>
        </p:spPr>
        <p:txBody>
          <a:bodyPr/>
          <a:lstStyle/>
          <a:p>
            <a:r>
              <a:rPr lang="en-US" dirty="0"/>
              <a:t>Key Features </a:t>
            </a:r>
            <a:endParaRPr lang="en-IN" dirty="0"/>
          </a:p>
        </p:txBody>
      </p:sp>
      <p:sp>
        <p:nvSpPr>
          <p:cNvPr id="5" name="Rectangle 1">
            <a:extLst>
              <a:ext uri="{FF2B5EF4-FFF2-40B4-BE49-F238E27FC236}">
                <a16:creationId xmlns:a16="http://schemas.microsoft.com/office/drawing/2014/main" id="{1CC0835E-9ADF-8CD1-08D2-C74046D8C668}"/>
              </a:ext>
            </a:extLst>
          </p:cNvPr>
          <p:cNvSpPr>
            <a:spLocks noGrp="1" noChangeArrowheads="1"/>
          </p:cNvSpPr>
          <p:nvPr>
            <p:ph sz="half" idx="1"/>
          </p:nvPr>
        </p:nvSpPr>
        <p:spPr bwMode="auto">
          <a:xfrm>
            <a:off x="917607" y="1451050"/>
            <a:ext cx="9612429" cy="2462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latin typeface="+mj-lt"/>
              </a:rPr>
              <a:t>Face Detection:</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mj-lt"/>
            </a:endParaRPr>
          </a:p>
          <a:p>
            <a:pPr lvl="1" eaLnBrk="0" fontAlgn="base" hangingPunct="0">
              <a:spcBef>
                <a:spcPct val="0"/>
              </a:spcBef>
              <a:spcAft>
                <a:spcPct val="0"/>
              </a:spcAft>
              <a:buClrTx/>
              <a:buFont typeface="Arial" panose="020B0604020202020204" pitchFamily="34" charset="0"/>
              <a:buChar char="•"/>
            </a:pPr>
            <a:r>
              <a:rPr kumimoji="0" lang="en-US" altLang="en-US" b="0" i="0" u="none" strike="noStrike" cap="none" normalizeH="0" baseline="0" dirty="0">
                <a:ln>
                  <a:noFill/>
                </a:ln>
                <a:solidFill>
                  <a:schemeClr val="tx1"/>
                </a:solidFill>
                <a:effectLst/>
                <a:latin typeface="+mj-lt"/>
              </a:rPr>
              <a:t>Uses </a:t>
            </a:r>
            <a:r>
              <a:rPr kumimoji="0" lang="en-US" altLang="en-US" b="1" i="0" u="none" strike="noStrike" cap="none" normalizeH="0" baseline="0" dirty="0">
                <a:ln>
                  <a:noFill/>
                </a:ln>
                <a:solidFill>
                  <a:schemeClr val="tx1"/>
                </a:solidFill>
                <a:effectLst/>
                <a:latin typeface="+mj-lt"/>
              </a:rPr>
              <a:t>OpenCV</a:t>
            </a:r>
            <a:r>
              <a:rPr kumimoji="0" lang="en-US" altLang="en-US" b="0" i="0" u="none" strike="noStrike" cap="none" normalizeH="0" baseline="0" dirty="0">
                <a:ln>
                  <a:noFill/>
                </a:ln>
                <a:solidFill>
                  <a:schemeClr val="tx1"/>
                </a:solidFill>
                <a:effectLst/>
                <a:latin typeface="+mj-lt"/>
              </a:rPr>
              <a:t> and other models to accurately detect faces in live video feeds.</a:t>
            </a:r>
          </a:p>
          <a:p>
            <a:pPr lvl="1" eaLnBrk="0" fontAlgn="base" hangingPunct="0">
              <a:spcBef>
                <a:spcPct val="0"/>
              </a:spcBef>
              <a:spcAft>
                <a:spcPct val="0"/>
              </a:spcAft>
              <a:buClrTx/>
              <a:buFont typeface="Arial" panose="020B0604020202020204" pitchFamily="34" charset="0"/>
              <a:buChar char="•"/>
            </a:pPr>
            <a:r>
              <a:rPr kumimoji="0" lang="en-US" altLang="en-US" b="0" i="0" u="none" strike="noStrike" cap="none" normalizeH="0" baseline="0" dirty="0">
                <a:ln>
                  <a:noFill/>
                </a:ln>
                <a:solidFill>
                  <a:schemeClr val="tx1"/>
                </a:solidFill>
                <a:effectLst/>
                <a:latin typeface="+mj-lt"/>
              </a:rPr>
              <a:t>Identifies the </a:t>
            </a:r>
            <a:r>
              <a:rPr kumimoji="0" lang="en-US" altLang="en-US" b="1" i="0" u="none" strike="noStrike" cap="none" normalizeH="0" baseline="0" dirty="0">
                <a:ln>
                  <a:noFill/>
                </a:ln>
                <a:solidFill>
                  <a:schemeClr val="tx1"/>
                </a:solidFill>
                <a:effectLst/>
                <a:latin typeface="+mj-lt"/>
              </a:rPr>
              <a:t>face region</a:t>
            </a:r>
            <a:r>
              <a:rPr kumimoji="0" lang="en-US" altLang="en-US" b="0" i="0" u="none" strike="noStrike" cap="none" normalizeH="0" baseline="0" dirty="0">
                <a:ln>
                  <a:noFill/>
                </a:ln>
                <a:solidFill>
                  <a:schemeClr val="tx1"/>
                </a:solidFill>
                <a:effectLst/>
                <a:latin typeface="+mj-lt"/>
              </a:rPr>
              <a:t> from a larger image for further analysis.</a:t>
            </a:r>
          </a:p>
          <a:p>
            <a:pPr marL="274320" lvl="1" indent="0" eaLnBrk="0" fontAlgn="base" hangingPunct="0">
              <a:spcBef>
                <a:spcPct val="0"/>
              </a:spcBef>
              <a:spcAft>
                <a:spcPct val="0"/>
              </a:spcAft>
              <a:buClrTx/>
              <a:buNone/>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mj-lt"/>
              </a:rPr>
              <a:t>2.   Facial Expression Recognition:</a:t>
            </a:r>
          </a:p>
          <a:p>
            <a:pPr marL="0" marR="0" lvl="0" indent="0" algn="l" defTabSz="914400" rtl="0" eaLnBrk="0" fontAlgn="base" latinLnBrk="0" hangingPunct="0">
              <a:lnSpc>
                <a:spcPct val="100000"/>
              </a:lnSpc>
              <a:spcBef>
                <a:spcPct val="0"/>
              </a:spcBef>
              <a:spcAft>
                <a:spcPct val="0"/>
              </a:spcAft>
              <a:buClrTx/>
              <a:buSzTx/>
              <a:buNone/>
              <a:tabLst/>
            </a:pPr>
            <a:endParaRPr lang="en-US" altLang="en-US" dirty="0">
              <a:latin typeface="+mj-lt"/>
            </a:endParaRPr>
          </a:p>
          <a:p>
            <a:pPr lvl="1" eaLnBrk="0" fontAlgn="base" hangingPunct="0">
              <a:spcBef>
                <a:spcPct val="0"/>
              </a:spcBef>
              <a:spcAft>
                <a:spcPct val="0"/>
              </a:spcAft>
              <a:buClrTx/>
              <a:buFont typeface="Arial" panose="020B0604020202020204" pitchFamily="34" charset="0"/>
              <a:buChar char="•"/>
            </a:pPr>
            <a:r>
              <a:rPr kumimoji="0" lang="en-US" altLang="en-US" b="0" i="0" u="none" strike="noStrike" cap="none" normalizeH="0" baseline="0" dirty="0">
                <a:ln>
                  <a:noFill/>
                </a:ln>
                <a:solidFill>
                  <a:schemeClr val="tx1"/>
                </a:solidFill>
                <a:effectLst/>
                <a:latin typeface="+mj-lt"/>
              </a:rPr>
              <a:t>Detects emotions like </a:t>
            </a:r>
            <a:r>
              <a:rPr kumimoji="0" lang="en-US" altLang="en-US" b="1" i="0" u="none" strike="noStrike" cap="none" normalizeH="0" baseline="0" dirty="0">
                <a:ln>
                  <a:noFill/>
                </a:ln>
                <a:solidFill>
                  <a:schemeClr val="tx1"/>
                </a:solidFill>
                <a:effectLst/>
                <a:latin typeface="+mj-lt"/>
              </a:rPr>
              <a:t>happy, sad, angry, surprised, neutral, etc.</a:t>
            </a:r>
            <a:endParaRPr lang="en-US" altLang="en-US" dirty="0">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mj-lt"/>
            </a:endParaRPr>
          </a:p>
        </p:txBody>
      </p:sp>
      <p:sp>
        <p:nvSpPr>
          <p:cNvPr id="7" name="Rectangle 1">
            <a:extLst>
              <a:ext uri="{FF2B5EF4-FFF2-40B4-BE49-F238E27FC236}">
                <a16:creationId xmlns:a16="http://schemas.microsoft.com/office/drawing/2014/main" id="{D6041DC0-26FE-2A85-49A2-CD8F27413431}"/>
              </a:ext>
            </a:extLst>
          </p:cNvPr>
          <p:cNvSpPr txBox="1">
            <a:spLocks noChangeArrowheads="1"/>
          </p:cNvSpPr>
          <p:nvPr/>
        </p:nvSpPr>
        <p:spPr bwMode="auto">
          <a:xfrm>
            <a:off x="917607" y="3743632"/>
            <a:ext cx="10207593" cy="27027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342900" indent="-342900" eaLnBrk="0" fontAlgn="base" hangingPunct="0">
              <a:lnSpc>
                <a:spcPct val="100000"/>
              </a:lnSpc>
              <a:spcBef>
                <a:spcPct val="0"/>
              </a:spcBef>
              <a:spcAft>
                <a:spcPct val="0"/>
              </a:spcAft>
              <a:buClrTx/>
              <a:buAutoNum type="arabicPeriod" startAt="3"/>
            </a:pPr>
            <a:r>
              <a:rPr lang="en-US" altLang="en-US" b="1" dirty="0">
                <a:latin typeface="+mj-lt"/>
              </a:rPr>
              <a:t> Emoji Mapping:</a:t>
            </a:r>
          </a:p>
          <a:p>
            <a:pPr marL="342900" indent="-342900" eaLnBrk="0" fontAlgn="base" hangingPunct="0">
              <a:lnSpc>
                <a:spcPct val="100000"/>
              </a:lnSpc>
              <a:spcBef>
                <a:spcPct val="0"/>
              </a:spcBef>
              <a:spcAft>
                <a:spcPct val="0"/>
              </a:spcAft>
              <a:buClrTx/>
              <a:buAutoNum type="arabicPeriod" startAt="3"/>
            </a:pPr>
            <a:endParaRPr lang="en-US" altLang="en-US" dirty="0">
              <a:latin typeface="+mj-lt"/>
            </a:endParaRPr>
          </a:p>
          <a:p>
            <a:pPr lvl="1" eaLnBrk="0" fontAlgn="base" hangingPunct="0">
              <a:spcBef>
                <a:spcPct val="0"/>
              </a:spcBef>
              <a:spcAft>
                <a:spcPct val="0"/>
              </a:spcAft>
              <a:buClrTx/>
              <a:buFont typeface="Arial" panose="020B0604020202020204" pitchFamily="34" charset="0"/>
              <a:buChar char="•"/>
            </a:pPr>
            <a:r>
              <a:rPr lang="en-US" dirty="0"/>
              <a:t>Automatically overlays custom emojis on the face reflecting real-time facial expressions.</a:t>
            </a:r>
          </a:p>
          <a:p>
            <a:pPr lvl="1" eaLnBrk="0" fontAlgn="base" hangingPunct="0">
              <a:spcBef>
                <a:spcPct val="0"/>
              </a:spcBef>
              <a:spcAft>
                <a:spcPct val="0"/>
              </a:spcAft>
              <a:buClrTx/>
              <a:buFont typeface="Arial" panose="020B0604020202020204" pitchFamily="34" charset="0"/>
              <a:buChar char="•"/>
            </a:pPr>
            <a:r>
              <a:rPr lang="en-US" altLang="en-US" dirty="0">
                <a:latin typeface="+mj-lt"/>
              </a:rPr>
              <a:t>Adjusts mood </a:t>
            </a:r>
            <a:r>
              <a:rPr lang="en-US" b="1" dirty="0">
                <a:latin typeface="+mj-lt"/>
              </a:rPr>
              <a:t>and facial attributes</a:t>
            </a:r>
            <a:r>
              <a:rPr lang="en-US" dirty="0">
                <a:latin typeface="+mj-lt"/>
              </a:rPr>
              <a:t> to match the detected emotion.</a:t>
            </a:r>
            <a:endParaRPr lang="en-US" altLang="en-US" dirty="0">
              <a:latin typeface="+mj-lt"/>
            </a:endParaRPr>
          </a:p>
          <a:p>
            <a:pPr lvl="1" eaLnBrk="0" fontAlgn="base" hangingPunct="0">
              <a:spcBef>
                <a:spcPct val="0"/>
              </a:spcBef>
              <a:spcAft>
                <a:spcPct val="0"/>
              </a:spcAft>
              <a:buClrTx/>
              <a:buFont typeface="Arial" panose="020B0604020202020204" pitchFamily="34" charset="0"/>
              <a:buChar char="•"/>
            </a:pPr>
            <a:endParaRPr lang="en-US" altLang="en-US" dirty="0">
              <a:latin typeface="+mj-lt"/>
            </a:endParaRPr>
          </a:p>
          <a:p>
            <a:pPr marL="342900" indent="-342900">
              <a:buAutoNum type="arabicPeriod" startAt="4"/>
            </a:pPr>
            <a:r>
              <a:rPr lang="en-US" b="1" dirty="0">
                <a:latin typeface="+mj-lt"/>
              </a:rPr>
              <a:t>Real-Time Processing:</a:t>
            </a:r>
          </a:p>
          <a:p>
            <a:pPr lvl="1">
              <a:buFont typeface="Arial" panose="020B0604020202020204" pitchFamily="34" charset="0"/>
              <a:buChar char="•"/>
            </a:pPr>
            <a:r>
              <a:rPr lang="en-US" dirty="0">
                <a:latin typeface="+mj-lt"/>
              </a:rPr>
              <a:t>Ensures quick and efficient working for interactive applications.</a:t>
            </a:r>
          </a:p>
          <a:p>
            <a:pPr lvl="1">
              <a:buFont typeface="Arial" panose="020B0604020202020204" pitchFamily="34" charset="0"/>
              <a:buChar char="•"/>
            </a:pPr>
            <a:r>
              <a:rPr lang="en-US" dirty="0">
                <a:latin typeface="+mj-lt"/>
              </a:rPr>
              <a:t>Can be integrated into </a:t>
            </a:r>
            <a:r>
              <a:rPr lang="en-US" b="1" dirty="0">
                <a:latin typeface="+mj-lt"/>
              </a:rPr>
              <a:t>messaging apps, social media, and virtual meetings.</a:t>
            </a:r>
            <a:endParaRPr lang="en-US" dirty="0">
              <a:latin typeface="+mj-lt"/>
            </a:endParaRPr>
          </a:p>
          <a:p>
            <a:pPr marL="0" indent="0" eaLnBrk="0" fontAlgn="base" hangingPunct="0">
              <a:lnSpc>
                <a:spcPct val="100000"/>
              </a:lnSpc>
              <a:spcBef>
                <a:spcPct val="0"/>
              </a:spcBef>
              <a:spcAft>
                <a:spcPct val="0"/>
              </a:spcAft>
              <a:buClrTx/>
              <a:buFontTx/>
              <a:buNone/>
            </a:pPr>
            <a:endParaRPr lang="en-US" altLang="en-US" dirty="0">
              <a:latin typeface="+mj-lt"/>
            </a:endParaRPr>
          </a:p>
        </p:txBody>
      </p:sp>
      <mc:AlternateContent xmlns:mc="http://schemas.openxmlformats.org/markup-compatibility/2006">
        <mc:Choice xmlns:am3d="http://schemas.microsoft.com/office/drawing/2017/model3d" Requires="am3d">
          <p:graphicFrame>
            <p:nvGraphicFramePr>
              <p:cNvPr id="3" name="3D Model 2" descr="Happy Face">
                <a:extLst>
                  <a:ext uri="{FF2B5EF4-FFF2-40B4-BE49-F238E27FC236}">
                    <a16:creationId xmlns:a16="http://schemas.microsoft.com/office/drawing/2014/main" id="{00623940-5352-7EAF-332D-AC28BA659E3B}"/>
                  </a:ext>
                </a:extLst>
              </p:cNvPr>
              <p:cNvGraphicFramePr>
                <a:graphicFrameLocks noChangeAspect="1"/>
              </p:cNvGraphicFramePr>
              <p:nvPr>
                <p:extLst>
                  <p:ext uri="{D42A27DB-BD31-4B8C-83A1-F6EECF244321}">
                    <p14:modId xmlns:p14="http://schemas.microsoft.com/office/powerpoint/2010/main" val="817210066"/>
                  </p:ext>
                </p:extLst>
              </p:nvPr>
            </p:nvGraphicFramePr>
            <p:xfrm>
              <a:off x="9978252" y="436234"/>
              <a:ext cx="1778886" cy="1797913"/>
            </p:xfrm>
            <a:graphic>
              <a:graphicData uri="http://schemas.microsoft.com/office/drawing/2017/model3d">
                <am3d:model3d r:embed="rId2">
                  <am3d:spPr>
                    <a:xfrm>
                      <a:off x="0" y="0"/>
                      <a:ext cx="1778886" cy="1797913"/>
                    </a:xfrm>
                    <a:prstGeom prst="rect">
                      <a:avLst/>
                    </a:prstGeom>
                  </am3d:spPr>
                  <am3d:camera>
                    <am3d:pos x="0" y="0" z="81154469"/>
                    <am3d:up dx="0" dy="36000000" dz="0"/>
                    <am3d:lookAt x="0" y="0" z="0"/>
                    <am3d:perspective fov="2700000"/>
                  </am3d:camera>
                  <am3d:trans>
                    <am3d:meterPerModelUnit n="61035753" d="1000000"/>
                    <am3d:preTrans dx="285" dy="0" dz="997314"/>
                    <am3d:scale>
                      <am3d:sx n="1000000" d="1000000"/>
                      <am3d:sy n="1000000" d="1000000"/>
                      <am3d:sz n="1000000" d="1000000"/>
                    </am3d:scale>
                    <am3d:rot ax="270606" ay="-1088523" az="-84412"/>
                    <am3d:postTrans dx="0" dy="0" dz="0"/>
                  </am3d:trans>
                  <am3d:raster rName="Office3DRenderer" rVer="16.0.8326">
                    <am3d:blip r:embed="rId3"/>
                  </am3d:raster>
                  <am3d:objViewport viewportSz="311067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Happy Face">
                <a:extLst>
                  <a:ext uri="{FF2B5EF4-FFF2-40B4-BE49-F238E27FC236}">
                    <a16:creationId xmlns:a16="http://schemas.microsoft.com/office/drawing/2014/main" id="{00623940-5352-7EAF-332D-AC28BA659E3B}"/>
                  </a:ext>
                </a:extLst>
              </p:cNvPr>
              <p:cNvPicPr>
                <a:picLocks noGrp="1" noRot="1" noChangeAspect="1" noMove="1" noResize="1" noEditPoints="1" noAdjustHandles="1" noChangeArrowheads="1" noChangeShapeType="1" noCrop="1"/>
              </p:cNvPicPr>
              <p:nvPr/>
            </p:nvPicPr>
            <p:blipFill>
              <a:blip r:embed="rId3"/>
              <a:stretch>
                <a:fillRect/>
              </a:stretch>
            </p:blipFill>
            <p:spPr>
              <a:xfrm>
                <a:off x="9978252" y="436234"/>
                <a:ext cx="1778886" cy="1797913"/>
              </a:xfrm>
              <a:prstGeom prst="rect">
                <a:avLst/>
              </a:prstGeom>
            </p:spPr>
          </p:pic>
        </mc:Fallback>
      </mc:AlternateContent>
    </p:spTree>
    <p:extLst>
      <p:ext uri="{BB962C8B-B14F-4D97-AF65-F5344CB8AC3E}">
        <p14:creationId xmlns:p14="http://schemas.microsoft.com/office/powerpoint/2010/main" val="407817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EB1DD4F-DAA5-D6CB-9C7D-6E61294D5D7B}"/>
              </a:ext>
            </a:extLst>
          </p:cNvPr>
          <p:cNvSpPr/>
          <p:nvPr/>
        </p:nvSpPr>
        <p:spPr>
          <a:xfrm>
            <a:off x="781050" y="1827847"/>
            <a:ext cx="5057775" cy="1773555"/>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IN"/>
          </a:p>
        </p:txBody>
      </p:sp>
      <p:sp>
        <p:nvSpPr>
          <p:cNvPr id="2" name="Title 1">
            <a:extLst>
              <a:ext uri="{FF2B5EF4-FFF2-40B4-BE49-F238E27FC236}">
                <a16:creationId xmlns:a16="http://schemas.microsoft.com/office/drawing/2014/main" id="{2802698E-5A6A-CCA8-5D7C-5A4BF61710EA}"/>
              </a:ext>
            </a:extLst>
          </p:cNvPr>
          <p:cNvSpPr>
            <a:spLocks noGrp="1"/>
          </p:cNvSpPr>
          <p:nvPr>
            <p:ph type="title"/>
          </p:nvPr>
        </p:nvSpPr>
        <p:spPr>
          <a:xfrm>
            <a:off x="781050" y="561979"/>
            <a:ext cx="10058400" cy="1100481"/>
          </a:xfrm>
        </p:spPr>
        <p:txBody>
          <a:bodyPr/>
          <a:lstStyle/>
          <a:p>
            <a:r>
              <a:rPr lang="en-IN" sz="4000" dirty="0"/>
              <a:t>Objectives Of Work </a:t>
            </a:r>
            <a:endParaRPr lang="en-IN" dirty="0"/>
          </a:p>
        </p:txBody>
      </p:sp>
      <p:sp>
        <p:nvSpPr>
          <p:cNvPr id="3" name="Content Placeholder 2">
            <a:extLst>
              <a:ext uri="{FF2B5EF4-FFF2-40B4-BE49-F238E27FC236}">
                <a16:creationId xmlns:a16="http://schemas.microsoft.com/office/drawing/2014/main" id="{2B78AE0C-00E3-6CF9-8E11-48EE6B59C006}"/>
              </a:ext>
            </a:extLst>
          </p:cNvPr>
          <p:cNvSpPr>
            <a:spLocks noGrp="1"/>
          </p:cNvSpPr>
          <p:nvPr>
            <p:ph sz="half" idx="1"/>
          </p:nvPr>
        </p:nvSpPr>
        <p:spPr>
          <a:xfrm>
            <a:off x="3567112" y="3761174"/>
            <a:ext cx="5057775" cy="2411976"/>
          </a:xfrm>
        </p:spPr>
        <p:txBody>
          <a:bodyPr>
            <a:normAutofit/>
          </a:bodyPr>
          <a:lstStyle/>
          <a:p>
            <a:pPr algn="just"/>
            <a:r>
              <a:rPr lang="en-US" b="1" dirty="0">
                <a:latin typeface="+mj-lt"/>
              </a:rPr>
              <a:t>Real-time Face &amp; Emotion Detection</a:t>
            </a:r>
            <a:r>
              <a:rPr lang="en-US" dirty="0">
                <a:latin typeface="+mj-lt"/>
              </a:rPr>
              <a:t> –</a:t>
            </a:r>
          </a:p>
          <a:p>
            <a:pPr marL="0" indent="0" algn="just">
              <a:buNone/>
            </a:pPr>
            <a:r>
              <a:rPr lang="en-US" dirty="0">
                <a:latin typeface="+mj-lt"/>
              </a:rPr>
              <a:t>	 Develop a system that accurately detects human faces and recognizes emotions such as happiness, sadness, anger, and surprise using Python-based libraries and machine learning models.</a:t>
            </a:r>
            <a:endParaRPr lang="en-IN" dirty="0">
              <a:latin typeface="+mj-lt"/>
            </a:endParaRPr>
          </a:p>
        </p:txBody>
      </p:sp>
      <p:sp>
        <p:nvSpPr>
          <p:cNvPr id="4" name="Content Placeholder 3">
            <a:extLst>
              <a:ext uri="{FF2B5EF4-FFF2-40B4-BE49-F238E27FC236}">
                <a16:creationId xmlns:a16="http://schemas.microsoft.com/office/drawing/2014/main" id="{9F78FE02-9674-C4F7-50B6-C3ABAF9EA18F}"/>
              </a:ext>
            </a:extLst>
          </p:cNvPr>
          <p:cNvSpPr>
            <a:spLocks noGrp="1"/>
          </p:cNvSpPr>
          <p:nvPr>
            <p:ph sz="half" idx="2"/>
          </p:nvPr>
        </p:nvSpPr>
        <p:spPr>
          <a:xfrm>
            <a:off x="6353175" y="1825039"/>
            <a:ext cx="5057775" cy="1773555"/>
          </a:xfrm>
        </p:spPr>
        <p:txBody>
          <a:bodyPr>
            <a:noAutofit/>
          </a:bodyPr>
          <a:lstStyle/>
          <a:p>
            <a:r>
              <a:rPr lang="en-US" sz="1700" b="1" dirty="0">
                <a:latin typeface="+mj-lt"/>
              </a:rPr>
              <a:t>Emoji Mapping-</a:t>
            </a:r>
          </a:p>
          <a:p>
            <a:pPr marL="0" indent="0" algn="just">
              <a:buNone/>
            </a:pPr>
            <a:r>
              <a:rPr lang="en-US" sz="1700" dirty="0">
                <a:latin typeface="+mj-lt"/>
              </a:rPr>
              <a:t>              </a:t>
            </a:r>
            <a:r>
              <a:rPr lang="en-GB" sz="1700" dirty="0">
                <a:latin typeface="+mj-lt"/>
              </a:rPr>
              <a:t>Detect the face in real time using the webcam. Resize the emoji to fit the size of the face. Ensure the emoji is </a:t>
            </a:r>
            <a:r>
              <a:rPr lang="en-GB" sz="1700" dirty="0" err="1">
                <a:latin typeface="+mj-lt"/>
              </a:rPr>
              <a:t>centered</a:t>
            </a:r>
            <a:r>
              <a:rPr lang="en-GB" sz="1700" dirty="0">
                <a:latin typeface="+mj-lt"/>
              </a:rPr>
              <a:t> on the face and scales correctly with different face sizes.</a:t>
            </a:r>
            <a:endParaRPr lang="en-IN" sz="1700" dirty="0">
              <a:latin typeface="+mj-lt"/>
            </a:endParaRPr>
          </a:p>
        </p:txBody>
      </p:sp>
      <p:sp>
        <p:nvSpPr>
          <p:cNvPr id="5" name="Content Placeholder 2">
            <a:extLst>
              <a:ext uri="{FF2B5EF4-FFF2-40B4-BE49-F238E27FC236}">
                <a16:creationId xmlns:a16="http://schemas.microsoft.com/office/drawing/2014/main" id="{CB9EDF36-EE38-30EF-A3E8-84C815C460DF}"/>
              </a:ext>
            </a:extLst>
          </p:cNvPr>
          <p:cNvSpPr txBox="1">
            <a:spLocks/>
          </p:cNvSpPr>
          <p:nvPr/>
        </p:nvSpPr>
        <p:spPr>
          <a:xfrm>
            <a:off x="781050" y="1832004"/>
            <a:ext cx="5057775" cy="1766590"/>
          </a:xfrm>
          <a:prstGeom prst="rect">
            <a:avLst/>
          </a:prstGeom>
        </p:spPr>
        <p:txBody>
          <a:bodyPr vert="horz" lIns="91440" tIns="45720" rIns="91440" bIns="45720" rtlCol="0">
            <a:norm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algn="just"/>
            <a:r>
              <a:rPr lang="en-US" b="1" dirty="0">
                <a:latin typeface="+mj-lt"/>
              </a:rPr>
              <a:t>Efficient &amp; Accurate Processing</a:t>
            </a:r>
            <a:r>
              <a:rPr lang="en-US" dirty="0">
                <a:latin typeface="+mj-lt"/>
              </a:rPr>
              <a:t>– 	</a:t>
            </a:r>
          </a:p>
          <a:p>
            <a:pPr marL="0" indent="0" algn="just">
              <a:buNone/>
            </a:pPr>
            <a:r>
              <a:rPr lang="en-US" dirty="0">
                <a:latin typeface="+mj-lt"/>
              </a:rPr>
              <a:t>            Optimize the system for fast and reliable emotion detection within a standalone application.</a:t>
            </a:r>
            <a:endParaRPr lang="en-IN" dirty="0">
              <a:latin typeface="+mj-lt"/>
            </a:endParaRPr>
          </a:p>
        </p:txBody>
      </p:sp>
      <p:sp>
        <p:nvSpPr>
          <p:cNvPr id="7" name="Rectangle 6">
            <a:extLst>
              <a:ext uri="{FF2B5EF4-FFF2-40B4-BE49-F238E27FC236}">
                <a16:creationId xmlns:a16="http://schemas.microsoft.com/office/drawing/2014/main" id="{A21B418F-C848-4A5A-DB93-1E6CD7D709D2}"/>
              </a:ext>
            </a:extLst>
          </p:cNvPr>
          <p:cNvSpPr/>
          <p:nvPr/>
        </p:nvSpPr>
        <p:spPr>
          <a:xfrm>
            <a:off x="6353175" y="1827846"/>
            <a:ext cx="5057775" cy="1773555"/>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IN"/>
          </a:p>
        </p:txBody>
      </p:sp>
      <p:sp>
        <p:nvSpPr>
          <p:cNvPr id="8" name="Rectangle 7">
            <a:extLst>
              <a:ext uri="{FF2B5EF4-FFF2-40B4-BE49-F238E27FC236}">
                <a16:creationId xmlns:a16="http://schemas.microsoft.com/office/drawing/2014/main" id="{F1D2F8E9-4020-BC33-9F3D-8AE0008D5835}"/>
              </a:ext>
            </a:extLst>
          </p:cNvPr>
          <p:cNvSpPr/>
          <p:nvPr/>
        </p:nvSpPr>
        <p:spPr>
          <a:xfrm>
            <a:off x="3567112" y="3770946"/>
            <a:ext cx="5057775" cy="2402204"/>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IN"/>
          </a:p>
        </p:txBody>
      </p:sp>
      <mc:AlternateContent xmlns:mc="http://schemas.openxmlformats.org/markup-compatibility/2006">
        <mc:Choice xmlns:am3d="http://schemas.microsoft.com/office/drawing/2017/model3d" Requires="am3d">
          <p:graphicFrame>
            <p:nvGraphicFramePr>
              <p:cNvPr id="9" name="3D Model 8" descr="Emoji With Glasses">
                <a:extLst>
                  <a:ext uri="{FF2B5EF4-FFF2-40B4-BE49-F238E27FC236}">
                    <a16:creationId xmlns:a16="http://schemas.microsoft.com/office/drawing/2014/main" id="{8C0A7D76-6244-DBAC-0800-B9C36A5C881F}"/>
                  </a:ext>
                </a:extLst>
              </p:cNvPr>
              <p:cNvGraphicFramePr>
                <a:graphicFrameLocks noChangeAspect="1"/>
              </p:cNvGraphicFramePr>
              <p:nvPr>
                <p:extLst>
                  <p:ext uri="{D42A27DB-BD31-4B8C-83A1-F6EECF244321}">
                    <p14:modId xmlns:p14="http://schemas.microsoft.com/office/powerpoint/2010/main" val="3211336484"/>
                  </p:ext>
                </p:extLst>
              </p:nvPr>
            </p:nvGraphicFramePr>
            <p:xfrm>
              <a:off x="472824" y="3963633"/>
              <a:ext cx="2604516" cy="2016830"/>
            </p:xfrm>
            <a:graphic>
              <a:graphicData uri="http://schemas.microsoft.com/office/drawing/2017/model3d">
                <am3d:model3d r:embed="rId2">
                  <am3d:spPr>
                    <a:xfrm>
                      <a:off x="0" y="0"/>
                      <a:ext cx="2604516" cy="2016830"/>
                    </a:xfrm>
                    <a:prstGeom prst="rect">
                      <a:avLst/>
                    </a:prstGeom>
                  </am3d:spPr>
                  <am3d:camera>
                    <am3d:pos x="0" y="0" z="78226698"/>
                    <am3d:up dx="0" dy="36000000" dz="0"/>
                    <am3d:lookAt x="0" y="0" z="0"/>
                    <am3d:perspective fov="2700000"/>
                  </am3d:camera>
                  <am3d:trans>
                    <am3d:meterPerModelUnit n="57525281" d="1000000"/>
                    <am3d:preTrans dx="9" dy="0" dz="0"/>
                    <am3d:scale>
                      <am3d:sx n="1000000" d="1000000"/>
                      <am3d:sy n="1000000" d="1000000"/>
                      <am3d:sz n="1000000" d="1000000"/>
                    </am3d:scale>
                    <am3d:rot ax="33888" ay="1431539" az="13702"/>
                    <am3d:postTrans dx="0" dy="0" dz="0"/>
                  </am3d:trans>
                  <am3d:raster rName="Office3DRenderer" rVer="16.0.8326">
                    <am3d:blip r:embed="rId3"/>
                  </am3d:raster>
                  <am3d:objViewport viewportSz="358404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Emoji With Glasses">
                <a:extLst>
                  <a:ext uri="{FF2B5EF4-FFF2-40B4-BE49-F238E27FC236}">
                    <a16:creationId xmlns:a16="http://schemas.microsoft.com/office/drawing/2014/main" id="{8C0A7D76-6244-DBAC-0800-B9C36A5C881F}"/>
                  </a:ext>
                </a:extLst>
              </p:cNvPr>
              <p:cNvPicPr>
                <a:picLocks noGrp="1" noRot="1" noChangeAspect="1" noMove="1" noResize="1" noEditPoints="1" noAdjustHandles="1" noChangeArrowheads="1" noChangeShapeType="1" noCrop="1"/>
              </p:cNvPicPr>
              <p:nvPr/>
            </p:nvPicPr>
            <p:blipFill>
              <a:blip r:embed="rId3"/>
              <a:stretch>
                <a:fillRect/>
              </a:stretch>
            </p:blipFill>
            <p:spPr>
              <a:xfrm>
                <a:off x="472824" y="3963633"/>
                <a:ext cx="2604516" cy="2016830"/>
              </a:xfrm>
              <a:prstGeom prst="rect">
                <a:avLst/>
              </a:prstGeom>
            </p:spPr>
          </p:pic>
        </mc:Fallback>
      </mc:AlternateContent>
    </p:spTree>
    <p:extLst>
      <p:ext uri="{BB962C8B-B14F-4D97-AF65-F5344CB8AC3E}">
        <p14:creationId xmlns:p14="http://schemas.microsoft.com/office/powerpoint/2010/main" val="2385952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8F1176-DAEA-098E-8F92-4BF5A50D81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ABD43F-B816-5823-0D51-3B76339B02E0}"/>
              </a:ext>
            </a:extLst>
          </p:cNvPr>
          <p:cNvSpPr>
            <a:spLocks noGrp="1"/>
          </p:cNvSpPr>
          <p:nvPr>
            <p:ph type="title"/>
          </p:nvPr>
        </p:nvSpPr>
        <p:spPr>
          <a:xfrm>
            <a:off x="526913" y="476785"/>
            <a:ext cx="10058400" cy="1109319"/>
          </a:xfrm>
        </p:spPr>
        <p:txBody>
          <a:bodyPr/>
          <a:lstStyle/>
          <a:p>
            <a:r>
              <a:rPr lang="en-US" dirty="0"/>
              <a:t>Literature Review </a:t>
            </a:r>
            <a:endParaRPr lang="en-IN" dirty="0"/>
          </a:p>
        </p:txBody>
      </p:sp>
      <p:graphicFrame>
        <p:nvGraphicFramePr>
          <p:cNvPr id="8" name="Table 7">
            <a:extLst>
              <a:ext uri="{FF2B5EF4-FFF2-40B4-BE49-F238E27FC236}">
                <a16:creationId xmlns:a16="http://schemas.microsoft.com/office/drawing/2014/main" id="{0C837A3C-C440-5836-D970-824C00C013D7}"/>
              </a:ext>
            </a:extLst>
          </p:cNvPr>
          <p:cNvGraphicFramePr>
            <a:graphicFrameLocks noGrp="1"/>
          </p:cNvGraphicFramePr>
          <p:nvPr>
            <p:extLst>
              <p:ext uri="{D42A27DB-BD31-4B8C-83A1-F6EECF244321}">
                <p14:modId xmlns:p14="http://schemas.microsoft.com/office/powerpoint/2010/main" val="1234929075"/>
              </p:ext>
            </p:extLst>
          </p:nvPr>
        </p:nvGraphicFramePr>
        <p:xfrm>
          <a:off x="668956" y="1435767"/>
          <a:ext cx="10943924" cy="4881614"/>
        </p:xfrm>
        <a:graphic>
          <a:graphicData uri="http://schemas.openxmlformats.org/drawingml/2006/table">
            <a:tbl>
              <a:tblPr firstRow="1" bandRow="1">
                <a:tableStyleId>{D7AC3CCA-C797-4891-BE02-D94E43425B78}</a:tableStyleId>
              </a:tblPr>
              <a:tblGrid>
                <a:gridCol w="2192745">
                  <a:extLst>
                    <a:ext uri="{9D8B030D-6E8A-4147-A177-3AD203B41FA5}">
                      <a16:colId xmlns:a16="http://schemas.microsoft.com/office/drawing/2014/main" val="688302244"/>
                    </a:ext>
                  </a:extLst>
                </a:gridCol>
                <a:gridCol w="2346187">
                  <a:extLst>
                    <a:ext uri="{9D8B030D-6E8A-4147-A177-3AD203B41FA5}">
                      <a16:colId xmlns:a16="http://schemas.microsoft.com/office/drawing/2014/main" val="1878508297"/>
                    </a:ext>
                  </a:extLst>
                </a:gridCol>
                <a:gridCol w="2415484">
                  <a:extLst>
                    <a:ext uri="{9D8B030D-6E8A-4147-A177-3AD203B41FA5}">
                      <a16:colId xmlns:a16="http://schemas.microsoft.com/office/drawing/2014/main" val="1486065395"/>
                    </a:ext>
                  </a:extLst>
                </a:gridCol>
                <a:gridCol w="3989508">
                  <a:extLst>
                    <a:ext uri="{9D8B030D-6E8A-4147-A177-3AD203B41FA5}">
                      <a16:colId xmlns:a16="http://schemas.microsoft.com/office/drawing/2014/main" val="2362206481"/>
                    </a:ext>
                  </a:extLst>
                </a:gridCol>
              </a:tblGrid>
              <a:tr h="587803">
                <a:tc>
                  <a:txBody>
                    <a:bodyPr/>
                    <a:lstStyle/>
                    <a:p>
                      <a:pPr algn="ctr"/>
                      <a:r>
                        <a:rPr lang="en-IN" dirty="0"/>
                        <a:t>Author and Year</a:t>
                      </a:r>
                      <a:endParaRPr lang="en-US" dirty="0"/>
                    </a:p>
                  </a:txBody>
                  <a:tcPr/>
                </a:tc>
                <a:tc>
                  <a:txBody>
                    <a:bodyPr/>
                    <a:lstStyle/>
                    <a:p>
                      <a:pPr algn="ctr"/>
                      <a:r>
                        <a:rPr lang="en-IN" dirty="0"/>
                        <a:t>Title</a:t>
                      </a:r>
                      <a:endParaRPr lang="en-US" dirty="0"/>
                    </a:p>
                  </a:txBody>
                  <a:tcPr/>
                </a:tc>
                <a:tc>
                  <a:txBody>
                    <a:bodyPr/>
                    <a:lstStyle/>
                    <a:p>
                      <a:pPr algn="ctr"/>
                      <a:r>
                        <a:rPr lang="en-IN" dirty="0"/>
                        <a:t>Source</a:t>
                      </a:r>
                      <a:endParaRPr lang="en-US" dirty="0"/>
                    </a:p>
                  </a:txBody>
                  <a:tcPr/>
                </a:tc>
                <a:tc>
                  <a:txBody>
                    <a:bodyPr/>
                    <a:lstStyle/>
                    <a:p>
                      <a:pPr algn="ctr"/>
                      <a:r>
                        <a:rPr lang="en-IN" dirty="0"/>
                        <a:t>Key Points</a:t>
                      </a:r>
                      <a:endParaRPr lang="en-US" dirty="0"/>
                    </a:p>
                  </a:txBody>
                  <a:tcPr/>
                </a:tc>
                <a:extLst>
                  <a:ext uri="{0D108BD9-81ED-4DB2-BD59-A6C34878D82A}">
                    <a16:rowId xmlns:a16="http://schemas.microsoft.com/office/drawing/2014/main" val="375169715"/>
                  </a:ext>
                </a:extLst>
              </a:tr>
              <a:tr h="1215331">
                <a:tc>
                  <a:txBody>
                    <a:bodyPr/>
                    <a:lstStyle/>
                    <a:p>
                      <a:r>
                        <a:rPr lang="en-US" sz="1400" dirty="0"/>
                        <a:t>M SHWETA SINGHA and DEEPSHIKHA </a:t>
                      </a:r>
                      <a:r>
                        <a:rPr lang="en-GB" sz="1400" dirty="0"/>
                        <a:t>(</a:t>
                      </a:r>
                      <a:r>
                        <a:rPr lang="en-US" sz="1400" dirty="0"/>
                        <a:t>2021)</a:t>
                      </a:r>
                    </a:p>
                  </a:txBody>
                  <a:tcPr/>
                </a:tc>
                <a:tc>
                  <a:txBody>
                    <a:bodyPr/>
                    <a:lstStyle/>
                    <a:p>
                      <a:r>
                        <a:rPr lang="en-GB" sz="1400" dirty="0"/>
                        <a:t>Emoticon Generation using Facial Emotion Recognition </a:t>
                      </a:r>
                      <a:endParaRPr lang="en-US" sz="1400" dirty="0"/>
                    </a:p>
                  </a:txBody>
                  <a:tcPr/>
                </a:tc>
                <a:tc>
                  <a:txBody>
                    <a:bodyPr/>
                    <a:lstStyle/>
                    <a:p>
                      <a:r>
                        <a:rPr lang="en-US" sz="1400" dirty="0">
                          <a:hlinkClick r:id="rId2"/>
                        </a:rPr>
                        <a:t>https://sist.sathyabama.ac.in/sist_naac/documents/1.3.4/b.e-cse-batchno-202.pdf</a:t>
                      </a:r>
                      <a:endParaRPr lang="en-US" sz="1400" dirty="0"/>
                    </a:p>
                  </a:txBody>
                  <a:tcPr/>
                </a:tc>
                <a:tc>
                  <a:txBody>
                    <a:bodyPr/>
                    <a:lstStyle/>
                    <a:p>
                      <a:r>
                        <a:rPr lang="en-GB" sz="1400" dirty="0"/>
                        <a:t>The objective of this project is to develop Automatic Facial Emoji Generation System which can take human facial images containing some expression as input and recognize and classify it and generate emoji.</a:t>
                      </a:r>
                      <a:endParaRPr lang="en-US" sz="1400" dirty="0"/>
                    </a:p>
                  </a:txBody>
                  <a:tcPr/>
                </a:tc>
                <a:extLst>
                  <a:ext uri="{0D108BD9-81ED-4DB2-BD59-A6C34878D82A}">
                    <a16:rowId xmlns:a16="http://schemas.microsoft.com/office/drawing/2014/main" val="386013628"/>
                  </a:ext>
                </a:extLst>
              </a:tr>
              <a:tr h="2470955">
                <a:tc>
                  <a:txBody>
                    <a:bodyPr/>
                    <a:lstStyle/>
                    <a:p>
                      <a:r>
                        <a:rPr lang="en-US" sz="1400" dirty="0"/>
                        <a:t>Prof. Balaji A. </a:t>
                      </a:r>
                      <a:r>
                        <a:rPr lang="en-US" sz="1400" dirty="0" err="1"/>
                        <a:t>Chaugule</a:t>
                      </a:r>
                      <a:r>
                        <a:rPr lang="en-US" sz="1400" dirty="0"/>
                        <a:t>,  Bhakti Sambal, </a:t>
                      </a:r>
                      <a:r>
                        <a:rPr lang="en-US" sz="1400" dirty="0" err="1"/>
                        <a:t>Janakee</a:t>
                      </a:r>
                      <a:r>
                        <a:rPr lang="en-US" sz="1400" dirty="0"/>
                        <a:t> </a:t>
                      </a:r>
                      <a:r>
                        <a:rPr lang="en-US" sz="1400" dirty="0" err="1"/>
                        <a:t>Shelke</a:t>
                      </a:r>
                      <a:r>
                        <a:rPr lang="en-US" sz="1400" dirty="0"/>
                        <a:t>, Aachal </a:t>
                      </a:r>
                      <a:r>
                        <a:rPr lang="en-US" sz="1400" dirty="0" err="1"/>
                        <a:t>Chimankar</a:t>
                      </a:r>
                      <a:r>
                        <a:rPr lang="en-US" sz="1400" dirty="0"/>
                        <a:t>, 5Unnati Shinde</a:t>
                      </a:r>
                    </a:p>
                    <a:p>
                      <a:r>
                        <a:rPr lang="en-US" sz="1400" dirty="0"/>
                        <a:t>(2014)</a:t>
                      </a:r>
                    </a:p>
                  </a:txBody>
                  <a:tcPr/>
                </a:tc>
                <a:tc>
                  <a:txBody>
                    <a:bodyPr/>
                    <a:lstStyle/>
                    <a:p>
                      <a:r>
                        <a:rPr lang="en-GB" sz="1400" dirty="0"/>
                        <a:t>A Deep Learning Model for Facial Expression to Emoji Generation and Statistical Representation </a:t>
                      </a:r>
                      <a:endParaRPr lang="en-US" sz="1400" dirty="0"/>
                    </a:p>
                  </a:txBody>
                  <a:tcPr/>
                </a:tc>
                <a:tc>
                  <a:txBody>
                    <a:bodyPr/>
                    <a:lstStyle/>
                    <a:p>
                      <a:r>
                        <a:rPr lang="en-US" sz="1400" dirty="0">
                          <a:hlinkClick r:id="rId3"/>
                        </a:rPr>
                        <a:t>https://www.jetir.org/papers/JETIR2404H28.pdf</a:t>
                      </a:r>
                      <a:endParaRPr lang="en-US" sz="1400" dirty="0"/>
                    </a:p>
                  </a:txBody>
                  <a:tcPr/>
                </a:tc>
                <a:tc>
                  <a:txBody>
                    <a:bodyPr/>
                    <a:lstStyle/>
                    <a:p>
                      <a:r>
                        <a:rPr lang="en-GB" sz="1400" dirty="0"/>
                        <a:t>The “A Deep Learning Model for Facial Expression to Emoji Generation and Statistical Representation” can quickly recognise and categorise facial expressions and associate them with appropriate emoji portrayals. It examines face images collected from webcams or video feeds, using a combination of computer vision methods and powerful deep learning algorithms, to provide real-time predictions about the emotions represented. This endeavour aims to provide an immersive user interface experience by overlaying recognised emotions with corresponding emojis on the user's face.</a:t>
                      </a:r>
                      <a:endParaRPr lang="en-US" sz="1400" dirty="0"/>
                    </a:p>
                  </a:txBody>
                  <a:tcPr/>
                </a:tc>
                <a:extLst>
                  <a:ext uri="{0D108BD9-81ED-4DB2-BD59-A6C34878D82A}">
                    <a16:rowId xmlns:a16="http://schemas.microsoft.com/office/drawing/2014/main" val="3675067372"/>
                  </a:ext>
                </a:extLst>
              </a:tr>
            </a:tbl>
          </a:graphicData>
        </a:graphic>
      </p:graphicFrame>
    </p:spTree>
    <p:extLst>
      <p:ext uri="{BB962C8B-B14F-4D97-AF65-F5344CB8AC3E}">
        <p14:creationId xmlns:p14="http://schemas.microsoft.com/office/powerpoint/2010/main" val="3642851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78689E-DF53-ED19-9225-9602CB41E41E}"/>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28D101FC-8384-2856-5135-7544DDE0DA06}"/>
              </a:ext>
            </a:extLst>
          </p:cNvPr>
          <p:cNvSpPr>
            <a:spLocks noGrp="1"/>
          </p:cNvSpPr>
          <p:nvPr>
            <p:ph type="title"/>
          </p:nvPr>
        </p:nvSpPr>
        <p:spPr>
          <a:xfrm>
            <a:off x="526913" y="476785"/>
            <a:ext cx="10058400" cy="1109319"/>
          </a:xfrm>
        </p:spPr>
        <p:txBody>
          <a:bodyPr/>
          <a:lstStyle/>
          <a:p>
            <a:r>
              <a:rPr lang="en-US" dirty="0"/>
              <a:t>Literature Review </a:t>
            </a:r>
            <a:endParaRPr lang="en-IN" dirty="0"/>
          </a:p>
        </p:txBody>
      </p:sp>
      <p:graphicFrame>
        <p:nvGraphicFramePr>
          <p:cNvPr id="2" name="Table 1">
            <a:extLst>
              <a:ext uri="{FF2B5EF4-FFF2-40B4-BE49-F238E27FC236}">
                <a16:creationId xmlns:a16="http://schemas.microsoft.com/office/drawing/2014/main" id="{BEB73F40-E20C-B71A-1B5C-7207BB9D3596}"/>
              </a:ext>
            </a:extLst>
          </p:cNvPr>
          <p:cNvGraphicFramePr>
            <a:graphicFrameLocks noGrp="1"/>
          </p:cNvGraphicFramePr>
          <p:nvPr>
            <p:extLst>
              <p:ext uri="{D42A27DB-BD31-4B8C-83A1-F6EECF244321}">
                <p14:modId xmlns:p14="http://schemas.microsoft.com/office/powerpoint/2010/main" val="1506649247"/>
              </p:ext>
            </p:extLst>
          </p:nvPr>
        </p:nvGraphicFramePr>
        <p:xfrm>
          <a:off x="526913" y="1383809"/>
          <a:ext cx="11047467" cy="4771666"/>
        </p:xfrm>
        <a:graphic>
          <a:graphicData uri="http://schemas.openxmlformats.org/drawingml/2006/table">
            <a:tbl>
              <a:tblPr firstRow="1" bandRow="1">
                <a:tableStyleId>{616DA210-FB5B-4158-B5E0-FEB733F419BA}</a:tableStyleId>
              </a:tblPr>
              <a:tblGrid>
                <a:gridCol w="2239043">
                  <a:extLst>
                    <a:ext uri="{9D8B030D-6E8A-4147-A177-3AD203B41FA5}">
                      <a16:colId xmlns:a16="http://schemas.microsoft.com/office/drawing/2014/main" val="1771803294"/>
                    </a:ext>
                  </a:extLst>
                </a:gridCol>
                <a:gridCol w="2251369">
                  <a:extLst>
                    <a:ext uri="{9D8B030D-6E8A-4147-A177-3AD203B41FA5}">
                      <a16:colId xmlns:a16="http://schemas.microsoft.com/office/drawing/2014/main" val="3771297895"/>
                    </a:ext>
                  </a:extLst>
                </a:gridCol>
                <a:gridCol w="2355507">
                  <a:extLst>
                    <a:ext uri="{9D8B030D-6E8A-4147-A177-3AD203B41FA5}">
                      <a16:colId xmlns:a16="http://schemas.microsoft.com/office/drawing/2014/main" val="1119421112"/>
                    </a:ext>
                  </a:extLst>
                </a:gridCol>
                <a:gridCol w="4201548">
                  <a:extLst>
                    <a:ext uri="{9D8B030D-6E8A-4147-A177-3AD203B41FA5}">
                      <a16:colId xmlns:a16="http://schemas.microsoft.com/office/drawing/2014/main" val="1979599665"/>
                    </a:ext>
                  </a:extLst>
                </a:gridCol>
              </a:tblGrid>
              <a:tr h="468657">
                <a:tc>
                  <a:txBody>
                    <a:bodyPr/>
                    <a:lstStyle/>
                    <a:p>
                      <a:pPr algn="ctr"/>
                      <a:r>
                        <a:rPr lang="en-IN" dirty="0"/>
                        <a:t>Author and Year</a:t>
                      </a:r>
                      <a:endParaRPr lang="en-US" dirty="0"/>
                    </a:p>
                  </a:txBody>
                  <a:tcPr/>
                </a:tc>
                <a:tc>
                  <a:txBody>
                    <a:bodyPr/>
                    <a:lstStyle/>
                    <a:p>
                      <a:pPr algn="ctr"/>
                      <a:r>
                        <a:rPr lang="en-IN" dirty="0"/>
                        <a:t>Title</a:t>
                      </a:r>
                      <a:endParaRPr lang="en-US" dirty="0"/>
                    </a:p>
                  </a:txBody>
                  <a:tcPr/>
                </a:tc>
                <a:tc>
                  <a:txBody>
                    <a:bodyPr/>
                    <a:lstStyle/>
                    <a:p>
                      <a:pPr algn="ctr"/>
                      <a:r>
                        <a:rPr lang="en-IN" dirty="0"/>
                        <a:t>Source</a:t>
                      </a:r>
                      <a:endParaRPr lang="en-US" dirty="0"/>
                    </a:p>
                  </a:txBody>
                  <a:tcPr/>
                </a:tc>
                <a:tc>
                  <a:txBody>
                    <a:bodyPr/>
                    <a:lstStyle/>
                    <a:p>
                      <a:pPr algn="ctr"/>
                      <a:r>
                        <a:rPr lang="en-IN" dirty="0"/>
                        <a:t>Key Points</a:t>
                      </a:r>
                      <a:endParaRPr lang="en-US" dirty="0"/>
                    </a:p>
                  </a:txBody>
                  <a:tcPr/>
                </a:tc>
                <a:extLst>
                  <a:ext uri="{0D108BD9-81ED-4DB2-BD59-A6C34878D82A}">
                    <a16:rowId xmlns:a16="http://schemas.microsoft.com/office/drawing/2014/main" val="1535620543"/>
                  </a:ext>
                </a:extLst>
              </a:tr>
              <a:tr h="2252709">
                <a:tc>
                  <a:txBody>
                    <a:bodyPr/>
                    <a:lstStyle/>
                    <a:p>
                      <a:r>
                        <a:rPr lang="en-US" sz="1400" dirty="0"/>
                        <a:t>Ramya. G. Franklin, Dr. A.C. Santha Sheela</a:t>
                      </a:r>
                    </a:p>
                    <a:p>
                      <a:r>
                        <a:rPr lang="en-US" sz="1400" dirty="0"/>
                        <a:t>(2022)</a:t>
                      </a:r>
                    </a:p>
                  </a:txBody>
                  <a:tcPr/>
                </a:tc>
                <a:tc>
                  <a:txBody>
                    <a:bodyPr/>
                    <a:lstStyle/>
                    <a:p>
                      <a:r>
                        <a:rPr lang="en-GB" sz="1400" dirty="0"/>
                        <a:t>Emoji Generation Using Facial Emotion Classifier</a:t>
                      </a:r>
                      <a:endParaRPr lang="en-US" sz="1400" dirty="0"/>
                    </a:p>
                  </a:txBody>
                  <a:tcPr/>
                </a:tc>
                <a:tc>
                  <a:txBody>
                    <a:bodyPr/>
                    <a:lstStyle/>
                    <a:p>
                      <a:r>
                        <a:rPr lang="en-US" sz="1400" dirty="0">
                          <a:hlinkClick r:id="rId2"/>
                        </a:rPr>
                        <a:t>https://www.philstat.org/special_issue/index.php/MSEA/article/download/156/155/155</a:t>
                      </a:r>
                      <a:endParaRPr lang="en-US" sz="1400" dirty="0"/>
                    </a:p>
                  </a:txBody>
                  <a:tcPr/>
                </a:tc>
                <a:tc>
                  <a:txBody>
                    <a:bodyPr/>
                    <a:lstStyle/>
                    <a:p>
                      <a:r>
                        <a:rPr lang="en-GB" sz="1400" dirty="0"/>
                        <a:t>This project creates a deep learning model that can classify a given picture of a human facial expression into one of the seven essential human emotions. The classified emotion would then be mapped to an emoji or avatar. Used CNN to develop a robust model for generating emoticons. Used the </a:t>
                      </a:r>
                      <a:r>
                        <a:rPr lang="en-GB" sz="1400" dirty="0" err="1"/>
                        <a:t>Haar</a:t>
                      </a:r>
                      <a:r>
                        <a:rPr lang="en-GB" sz="1400" dirty="0"/>
                        <a:t> cascade classifier for face detection before using the deep neural classifier, and then the neural classifier for expression classification.</a:t>
                      </a:r>
                      <a:endParaRPr lang="en-US" sz="1400" dirty="0"/>
                    </a:p>
                  </a:txBody>
                  <a:tcPr/>
                </a:tc>
                <a:extLst>
                  <a:ext uri="{0D108BD9-81ED-4DB2-BD59-A6C34878D82A}">
                    <a16:rowId xmlns:a16="http://schemas.microsoft.com/office/drawing/2014/main" val="1402425273"/>
                  </a:ext>
                </a:extLst>
              </a:tr>
              <a:tr h="2050300">
                <a:tc>
                  <a:txBody>
                    <a:bodyPr/>
                    <a:lstStyle/>
                    <a:p>
                      <a:r>
                        <a:rPr lang="sv-SE" sz="1400" dirty="0"/>
                        <a:t>Rohit Karmakar, Subhadip Das, Angshuman Rana, Kunal Roy</a:t>
                      </a:r>
                    </a:p>
                    <a:p>
                      <a:r>
                        <a:rPr lang="sv-SE" sz="1400" dirty="0"/>
                        <a:t>(2023)</a:t>
                      </a:r>
                      <a:endParaRPr lang="en-US" sz="1400" dirty="0"/>
                    </a:p>
                  </a:txBody>
                  <a:tcPr/>
                </a:tc>
                <a:tc>
                  <a:txBody>
                    <a:bodyPr/>
                    <a:lstStyle/>
                    <a:p>
                      <a:r>
                        <a:rPr lang="en-GB" sz="1400" dirty="0"/>
                        <a:t>Synopsis of Facial Emotion Recognition to Emoji Conversion</a:t>
                      </a:r>
                      <a:endParaRPr lang="en-US" sz="1400" dirty="0"/>
                    </a:p>
                  </a:txBody>
                  <a:tcPr/>
                </a:tc>
                <a:tc>
                  <a:txBody>
                    <a:bodyPr/>
                    <a:lstStyle/>
                    <a:p>
                      <a:r>
                        <a:rPr lang="en-US" sz="1400" dirty="0">
                          <a:hlinkClick r:id="rId3"/>
                        </a:rPr>
                        <a:t>https://www.irjet.net/archives/V10/i12/IRJET-V10I1230.pdf</a:t>
                      </a:r>
                      <a:endParaRPr lang="en-US" sz="1400" dirty="0"/>
                    </a:p>
                  </a:txBody>
                  <a:tcPr/>
                </a:tc>
                <a:tc>
                  <a:txBody>
                    <a:bodyPr/>
                    <a:lstStyle/>
                    <a:p>
                      <a:r>
                        <a:rPr lang="en-US" sz="1400" dirty="0"/>
                        <a:t>This project centers on the creation of a FER(facial emotion recognition) system utilizing OpenCV, TensorFlow, and NumPy. OpenCV furnishes a robust framework for </a:t>
                      </a:r>
                      <a:r>
                        <a:rPr lang="en-US" sz="1400" dirty="0" err="1"/>
                        <a:t>analysing</a:t>
                      </a:r>
                      <a:r>
                        <a:rPr lang="en-US" sz="1400" dirty="0"/>
                        <a:t> images and videos, TensorFlow provides a comprehensive platform for machine learning, and NumPy facilitates efficient computation with expansive, multi-dimensional arrays and matrices.</a:t>
                      </a:r>
                    </a:p>
                  </a:txBody>
                  <a:tcPr/>
                </a:tc>
                <a:extLst>
                  <a:ext uri="{0D108BD9-81ED-4DB2-BD59-A6C34878D82A}">
                    <a16:rowId xmlns:a16="http://schemas.microsoft.com/office/drawing/2014/main" val="4271084203"/>
                  </a:ext>
                </a:extLst>
              </a:tr>
            </a:tbl>
          </a:graphicData>
        </a:graphic>
      </p:graphicFrame>
    </p:spTree>
    <p:extLst>
      <p:ext uri="{BB962C8B-B14F-4D97-AF65-F5344CB8AC3E}">
        <p14:creationId xmlns:p14="http://schemas.microsoft.com/office/powerpoint/2010/main" val="2577423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6D92-23CD-B158-9DF1-9983D9F13F79}"/>
              </a:ext>
            </a:extLst>
          </p:cNvPr>
          <p:cNvSpPr>
            <a:spLocks noGrp="1"/>
          </p:cNvSpPr>
          <p:nvPr>
            <p:ph type="title"/>
          </p:nvPr>
        </p:nvSpPr>
        <p:spPr>
          <a:xfrm>
            <a:off x="763294" y="688288"/>
            <a:ext cx="10058400" cy="1371600"/>
          </a:xfrm>
        </p:spPr>
        <p:txBody>
          <a:bodyPr/>
          <a:lstStyle/>
          <a:p>
            <a:r>
              <a:rPr lang="en-US" sz="4000" dirty="0"/>
              <a:t>Problem statement</a:t>
            </a:r>
            <a:endParaRPr lang="en-US" dirty="0"/>
          </a:p>
        </p:txBody>
      </p:sp>
      <p:sp>
        <p:nvSpPr>
          <p:cNvPr id="4" name="TextBox 3">
            <a:extLst>
              <a:ext uri="{FF2B5EF4-FFF2-40B4-BE49-F238E27FC236}">
                <a16:creationId xmlns:a16="http://schemas.microsoft.com/office/drawing/2014/main" id="{1121B93F-930D-F285-3F2F-6DFB2B0884D2}"/>
              </a:ext>
            </a:extLst>
          </p:cNvPr>
          <p:cNvSpPr txBox="1"/>
          <p:nvPr/>
        </p:nvSpPr>
        <p:spPr>
          <a:xfrm>
            <a:off x="753979" y="2212790"/>
            <a:ext cx="10684042" cy="2585323"/>
          </a:xfrm>
          <a:prstGeom prst="rect">
            <a:avLst/>
          </a:prstGeom>
          <a:noFill/>
        </p:spPr>
        <p:txBody>
          <a:bodyPr wrap="square" rtlCol="0">
            <a:spAutoFit/>
          </a:bodyPr>
          <a:lstStyle/>
          <a:p>
            <a:pPr marL="285750" indent="-285750">
              <a:buFont typeface="Arial" panose="020B0604020202020204" pitchFamily="34" charset="0"/>
              <a:buChar char="•"/>
            </a:pPr>
            <a:r>
              <a:rPr lang="en-GB" dirty="0"/>
              <a:t>The increasing demand for interactive video applications—such as virtual meetings, live streaming has led to the need for seamless integration of digital elements (such as emojis) with live video.</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GB" dirty="0"/>
              <a:t>A common challenge arises when attempting to overlay emojis onto detected faces in a way that is natural, responsive, and visually appealing.</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GB" dirty="0"/>
              <a:t>The core problem lies in the complexity of dynamically integrating emojis with real-time face detection systems, requiring solutions that are both accurate and efficient while maintaining a high-quality user experience.</a:t>
            </a:r>
            <a:endParaRPr lang="en-US" dirty="0"/>
          </a:p>
        </p:txBody>
      </p:sp>
    </p:spTree>
    <p:extLst>
      <p:ext uri="{BB962C8B-B14F-4D97-AF65-F5344CB8AC3E}">
        <p14:creationId xmlns:p14="http://schemas.microsoft.com/office/powerpoint/2010/main" val="4071277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E8DA8-0C3F-7972-854D-CE290BA2B002}"/>
              </a:ext>
            </a:extLst>
          </p:cNvPr>
          <p:cNvSpPr>
            <a:spLocks noGrp="1"/>
          </p:cNvSpPr>
          <p:nvPr>
            <p:ph type="title"/>
          </p:nvPr>
        </p:nvSpPr>
        <p:spPr>
          <a:xfrm>
            <a:off x="601779" y="460852"/>
            <a:ext cx="10058400" cy="1043331"/>
          </a:xfrm>
        </p:spPr>
        <p:txBody>
          <a:bodyPr/>
          <a:lstStyle/>
          <a:p>
            <a:r>
              <a:rPr lang="en-US" dirty="0"/>
              <a:t>Proposed Solution </a:t>
            </a:r>
            <a:endParaRPr lang="en-IN" dirty="0"/>
          </a:p>
        </p:txBody>
      </p:sp>
      <p:sp>
        <p:nvSpPr>
          <p:cNvPr id="3" name="Content Placeholder 2">
            <a:extLst>
              <a:ext uri="{FF2B5EF4-FFF2-40B4-BE49-F238E27FC236}">
                <a16:creationId xmlns:a16="http://schemas.microsoft.com/office/drawing/2014/main" id="{4E716B25-5EA1-4C18-3C6A-7F6B58F3907B}"/>
              </a:ext>
            </a:extLst>
          </p:cNvPr>
          <p:cNvSpPr>
            <a:spLocks noGrp="1"/>
          </p:cNvSpPr>
          <p:nvPr>
            <p:ph sz="half" idx="1"/>
          </p:nvPr>
        </p:nvSpPr>
        <p:spPr>
          <a:xfrm>
            <a:off x="842511" y="1912553"/>
            <a:ext cx="10693466" cy="2630805"/>
          </a:xfrm>
        </p:spPr>
        <p:txBody>
          <a:bodyPr>
            <a:normAutofit/>
          </a:bodyPr>
          <a:lstStyle/>
          <a:p>
            <a:pPr marL="0" indent="0">
              <a:buNone/>
            </a:pPr>
            <a:r>
              <a:rPr lang="en-US" b="1" dirty="0">
                <a:latin typeface="+mj-lt"/>
              </a:rPr>
              <a:t>1.Face Detection</a:t>
            </a:r>
          </a:p>
          <a:p>
            <a:pPr lvl="1">
              <a:buFont typeface="Arial" panose="020B0604020202020204" pitchFamily="34" charset="0"/>
              <a:buChar char="•"/>
            </a:pPr>
            <a:r>
              <a:rPr lang="en-US" dirty="0">
                <a:latin typeface="+mj-lt"/>
              </a:rPr>
              <a:t>Uses </a:t>
            </a:r>
            <a:r>
              <a:rPr lang="en-US" b="1" dirty="0">
                <a:latin typeface="+mj-lt"/>
              </a:rPr>
              <a:t>OpenCV &amp; </a:t>
            </a:r>
            <a:r>
              <a:rPr lang="en-US" b="1" dirty="0" err="1">
                <a:latin typeface="+mj-lt"/>
              </a:rPr>
              <a:t>Haar</a:t>
            </a:r>
            <a:r>
              <a:rPr lang="en-US" b="1" dirty="0">
                <a:latin typeface="+mj-lt"/>
              </a:rPr>
              <a:t> Cascade classifiers</a:t>
            </a:r>
            <a:r>
              <a:rPr lang="en-US" dirty="0">
                <a:latin typeface="+mj-lt"/>
              </a:rPr>
              <a:t> to accurately detect human faces from live video feeds.</a:t>
            </a:r>
          </a:p>
          <a:p>
            <a:pPr lvl="1">
              <a:buFont typeface="Arial" panose="020B0604020202020204" pitchFamily="34" charset="0"/>
              <a:buChar char="•"/>
            </a:pPr>
            <a:r>
              <a:rPr lang="en-US" dirty="0">
                <a:latin typeface="+mj-lt"/>
              </a:rPr>
              <a:t>Works on </a:t>
            </a:r>
            <a:r>
              <a:rPr lang="en-US" b="1" dirty="0">
                <a:latin typeface="+mj-lt"/>
              </a:rPr>
              <a:t>real-time webcam feeds</a:t>
            </a:r>
            <a:r>
              <a:rPr lang="en-US" dirty="0">
                <a:latin typeface="+mj-lt"/>
              </a:rPr>
              <a:t> for dynamic interactions.</a:t>
            </a:r>
          </a:p>
          <a:p>
            <a:pPr lvl="1">
              <a:buFont typeface="Arial" panose="020B0604020202020204" pitchFamily="34" charset="0"/>
              <a:buChar char="•"/>
            </a:pPr>
            <a:r>
              <a:rPr lang="en-US" dirty="0">
                <a:latin typeface="+mj-lt"/>
              </a:rPr>
              <a:t>Ensures </a:t>
            </a:r>
            <a:r>
              <a:rPr lang="en-US" b="1" dirty="0">
                <a:latin typeface="+mj-lt"/>
              </a:rPr>
              <a:t>high detection accuracy</a:t>
            </a:r>
            <a:r>
              <a:rPr lang="en-US" dirty="0">
                <a:latin typeface="+mj-lt"/>
              </a:rPr>
              <a:t> by filtering out background noise and irrelevant objects.</a:t>
            </a:r>
          </a:p>
          <a:p>
            <a:endParaRPr lang="en-IN" dirty="0">
              <a:latin typeface="+mj-lt"/>
            </a:endParaRPr>
          </a:p>
        </p:txBody>
      </p:sp>
      <p:sp>
        <p:nvSpPr>
          <p:cNvPr id="4" name="Content Placeholder 3">
            <a:extLst>
              <a:ext uri="{FF2B5EF4-FFF2-40B4-BE49-F238E27FC236}">
                <a16:creationId xmlns:a16="http://schemas.microsoft.com/office/drawing/2014/main" id="{0897F827-88AB-7A72-A7D4-9D52C669047C}"/>
              </a:ext>
            </a:extLst>
          </p:cNvPr>
          <p:cNvSpPr>
            <a:spLocks noGrp="1"/>
          </p:cNvSpPr>
          <p:nvPr>
            <p:ph sz="half" idx="2"/>
          </p:nvPr>
        </p:nvSpPr>
        <p:spPr>
          <a:xfrm>
            <a:off x="842511" y="3299692"/>
            <a:ext cx="10164077" cy="3749040"/>
          </a:xfrm>
        </p:spPr>
        <p:txBody>
          <a:bodyPr>
            <a:normAutofit/>
          </a:bodyPr>
          <a:lstStyle/>
          <a:p>
            <a:pPr marL="0" indent="0">
              <a:buNone/>
            </a:pPr>
            <a:r>
              <a:rPr lang="en-IN" b="1" dirty="0">
                <a:latin typeface="+mj-lt"/>
              </a:rPr>
              <a:t>2.Facial Expression Recognition</a:t>
            </a:r>
          </a:p>
          <a:p>
            <a:pPr lvl="1">
              <a:buFont typeface="Arial" panose="020B0604020202020204" pitchFamily="34" charset="0"/>
              <a:buChar char="•"/>
            </a:pPr>
            <a:r>
              <a:rPr lang="en-IN" dirty="0">
                <a:latin typeface="+mj-lt"/>
              </a:rPr>
              <a:t>Implements </a:t>
            </a:r>
            <a:r>
              <a:rPr lang="en-IN" b="1" dirty="0" err="1">
                <a:latin typeface="+mj-lt"/>
              </a:rPr>
              <a:t>DeepFace</a:t>
            </a:r>
            <a:r>
              <a:rPr lang="en-IN" b="1" dirty="0">
                <a:latin typeface="+mj-lt"/>
              </a:rPr>
              <a:t> and CNN-based emotion recognition models</a:t>
            </a:r>
            <a:r>
              <a:rPr lang="en-IN" dirty="0">
                <a:latin typeface="+mj-lt"/>
              </a:rPr>
              <a:t>.</a:t>
            </a:r>
          </a:p>
          <a:p>
            <a:pPr lvl="1">
              <a:buFont typeface="Arial" panose="020B0604020202020204" pitchFamily="34" charset="0"/>
              <a:buChar char="•"/>
            </a:pPr>
            <a:r>
              <a:rPr lang="en-IN" dirty="0">
                <a:latin typeface="+mj-lt"/>
              </a:rPr>
              <a:t>Identifies key emotions such as:</a:t>
            </a:r>
          </a:p>
          <a:p>
            <a:pPr marL="742950" lvl="1" indent="-285750">
              <a:buFont typeface="Arial" panose="020B0604020202020204" pitchFamily="34" charset="0"/>
              <a:buChar char="•"/>
            </a:pPr>
            <a:r>
              <a:rPr lang="en-IN" dirty="0">
                <a:latin typeface="+mj-lt"/>
              </a:rPr>
              <a:t>😊 </a:t>
            </a:r>
            <a:r>
              <a:rPr lang="en-IN" b="1" dirty="0">
                <a:latin typeface="+mj-lt"/>
              </a:rPr>
              <a:t>Happy</a:t>
            </a:r>
            <a:endParaRPr lang="en-IN" dirty="0">
              <a:latin typeface="+mj-lt"/>
            </a:endParaRPr>
          </a:p>
          <a:p>
            <a:pPr marL="742950" lvl="1" indent="-285750">
              <a:buFont typeface="Arial" panose="020B0604020202020204" pitchFamily="34" charset="0"/>
              <a:buChar char="•"/>
            </a:pPr>
            <a:r>
              <a:rPr lang="en-IN" dirty="0">
                <a:latin typeface="+mj-lt"/>
              </a:rPr>
              <a:t>😞 </a:t>
            </a:r>
            <a:r>
              <a:rPr lang="en-IN" b="1" dirty="0">
                <a:latin typeface="+mj-lt"/>
              </a:rPr>
              <a:t>Sad</a:t>
            </a:r>
            <a:endParaRPr lang="en-IN" dirty="0">
              <a:latin typeface="+mj-lt"/>
            </a:endParaRPr>
          </a:p>
          <a:p>
            <a:pPr marL="742950" lvl="1" indent="-285750">
              <a:buFont typeface="Arial" panose="020B0604020202020204" pitchFamily="34" charset="0"/>
              <a:buChar char="•"/>
            </a:pPr>
            <a:r>
              <a:rPr lang="en-IN" dirty="0">
                <a:latin typeface="+mj-lt"/>
              </a:rPr>
              <a:t>😠 </a:t>
            </a:r>
            <a:r>
              <a:rPr lang="en-IN" b="1" dirty="0">
                <a:latin typeface="+mj-lt"/>
              </a:rPr>
              <a:t>Angry</a:t>
            </a:r>
            <a:endParaRPr lang="en-IN" dirty="0">
              <a:latin typeface="+mj-lt"/>
            </a:endParaRPr>
          </a:p>
          <a:p>
            <a:pPr marL="742950" lvl="1" indent="-285750">
              <a:buFont typeface="Arial" panose="020B0604020202020204" pitchFamily="34" charset="0"/>
              <a:buChar char="•"/>
            </a:pPr>
            <a:r>
              <a:rPr lang="en-IN" dirty="0">
                <a:latin typeface="+mj-lt"/>
              </a:rPr>
              <a:t>😲 </a:t>
            </a:r>
            <a:r>
              <a:rPr lang="en-IN" b="1" dirty="0">
                <a:latin typeface="+mj-lt"/>
              </a:rPr>
              <a:t>Surprised</a:t>
            </a:r>
            <a:endParaRPr lang="en-IN" dirty="0">
              <a:latin typeface="+mj-lt"/>
            </a:endParaRPr>
          </a:p>
          <a:p>
            <a:pPr marL="742950" lvl="1" indent="-285750">
              <a:buFont typeface="Arial" panose="020B0604020202020204" pitchFamily="34" charset="0"/>
              <a:buChar char="•"/>
            </a:pPr>
            <a:r>
              <a:rPr lang="en-IN" dirty="0">
                <a:latin typeface="+mj-lt"/>
              </a:rPr>
              <a:t>😐 </a:t>
            </a:r>
            <a:r>
              <a:rPr lang="en-IN" b="1" dirty="0">
                <a:latin typeface="+mj-lt"/>
              </a:rPr>
              <a:t>Neutral</a:t>
            </a:r>
            <a:endParaRPr lang="en-IN" dirty="0">
              <a:latin typeface="+mj-lt"/>
            </a:endParaRPr>
          </a:p>
          <a:p>
            <a:pPr lvl="1">
              <a:buFont typeface="Arial" panose="020B0604020202020204" pitchFamily="34" charset="0"/>
              <a:buChar char="•"/>
            </a:pPr>
            <a:r>
              <a:rPr lang="en-IN" dirty="0">
                <a:latin typeface="+mj-lt"/>
              </a:rPr>
              <a:t>Uses </a:t>
            </a:r>
            <a:r>
              <a:rPr lang="en-IN" b="1" dirty="0">
                <a:latin typeface="+mj-lt"/>
              </a:rPr>
              <a:t>feature extraction techniques</a:t>
            </a:r>
            <a:r>
              <a:rPr lang="en-IN" dirty="0">
                <a:latin typeface="+mj-lt"/>
              </a:rPr>
              <a:t> to </a:t>
            </a:r>
            <a:r>
              <a:rPr lang="en-IN" dirty="0" err="1">
                <a:latin typeface="+mj-lt"/>
              </a:rPr>
              <a:t>analyze</a:t>
            </a:r>
            <a:r>
              <a:rPr lang="en-IN" dirty="0">
                <a:latin typeface="+mj-lt"/>
              </a:rPr>
              <a:t> facial landmarks (eyes, mouth, eyebrows) for precise classification.</a:t>
            </a:r>
          </a:p>
          <a:p>
            <a:pPr lvl="1"/>
            <a:endParaRPr lang="en-IN" dirty="0">
              <a:latin typeface="+mj-lt"/>
            </a:endParaRPr>
          </a:p>
        </p:txBody>
      </p:sp>
      <p:sp>
        <p:nvSpPr>
          <p:cNvPr id="5" name="TextBox 4">
            <a:extLst>
              <a:ext uri="{FF2B5EF4-FFF2-40B4-BE49-F238E27FC236}">
                <a16:creationId xmlns:a16="http://schemas.microsoft.com/office/drawing/2014/main" id="{66F77976-2795-74B7-EF4A-0A896FD25436}"/>
              </a:ext>
            </a:extLst>
          </p:cNvPr>
          <p:cNvSpPr txBox="1"/>
          <p:nvPr/>
        </p:nvSpPr>
        <p:spPr>
          <a:xfrm>
            <a:off x="538163" y="1297000"/>
            <a:ext cx="11115674" cy="615553"/>
          </a:xfrm>
          <a:prstGeom prst="rect">
            <a:avLst/>
          </a:prstGeom>
          <a:noFill/>
        </p:spPr>
        <p:txBody>
          <a:bodyPr wrap="square" rtlCol="0">
            <a:spAutoFit/>
          </a:bodyPr>
          <a:lstStyle/>
          <a:p>
            <a:r>
              <a:rPr lang="en-US" sz="1700" dirty="0">
                <a:latin typeface="+mj-lt"/>
              </a:rPr>
              <a:t>The project aims to develop a </a:t>
            </a:r>
            <a:r>
              <a:rPr lang="en-US" sz="1700" b="1" dirty="0">
                <a:latin typeface="+mj-lt"/>
              </a:rPr>
              <a:t>Python-based system</a:t>
            </a:r>
            <a:r>
              <a:rPr lang="en-US" sz="1700" dirty="0">
                <a:latin typeface="+mj-lt"/>
              </a:rPr>
              <a:t> that integrates </a:t>
            </a:r>
            <a:r>
              <a:rPr lang="en-US" sz="1700" b="1" dirty="0">
                <a:latin typeface="+mj-lt"/>
              </a:rPr>
              <a:t>computer vision and AI</a:t>
            </a:r>
            <a:r>
              <a:rPr lang="en-US" sz="1700" dirty="0">
                <a:latin typeface="+mj-lt"/>
              </a:rPr>
              <a:t> to detect facial expressions and generate corresponding </a:t>
            </a:r>
            <a:r>
              <a:rPr lang="en-US" sz="1700" b="1" dirty="0">
                <a:latin typeface="+mj-lt"/>
              </a:rPr>
              <a:t>personalized emojis</a:t>
            </a:r>
            <a:r>
              <a:rPr lang="en-US" sz="1700" dirty="0">
                <a:latin typeface="+mj-lt"/>
              </a:rPr>
              <a:t> in real-time.</a:t>
            </a:r>
            <a:endParaRPr lang="en-IN" sz="1700" dirty="0">
              <a:latin typeface="+mj-lt"/>
            </a:endParaRPr>
          </a:p>
        </p:txBody>
      </p:sp>
      <mc:AlternateContent xmlns:mc="http://schemas.openxmlformats.org/markup-compatibility/2006">
        <mc:Choice xmlns:am3d="http://schemas.microsoft.com/office/drawing/2017/model3d" Requires="am3d">
          <p:graphicFrame>
            <p:nvGraphicFramePr>
              <p:cNvPr id="6" name="3D Model 5" descr="Partying Face Emoji">
                <a:extLst>
                  <a:ext uri="{FF2B5EF4-FFF2-40B4-BE49-F238E27FC236}">
                    <a16:creationId xmlns:a16="http://schemas.microsoft.com/office/drawing/2014/main" id="{AC56B017-BD57-C57C-40D6-6F1A1991DB08}"/>
                  </a:ext>
                </a:extLst>
              </p:cNvPr>
              <p:cNvGraphicFramePr>
                <a:graphicFrameLocks noChangeAspect="1"/>
              </p:cNvGraphicFramePr>
              <p:nvPr>
                <p:extLst>
                  <p:ext uri="{D42A27DB-BD31-4B8C-83A1-F6EECF244321}">
                    <p14:modId xmlns:p14="http://schemas.microsoft.com/office/powerpoint/2010/main" val="974778566"/>
                  </p:ext>
                </p:extLst>
              </p:nvPr>
            </p:nvGraphicFramePr>
            <p:xfrm>
              <a:off x="9871141" y="3439660"/>
              <a:ext cx="1723693" cy="1914157"/>
            </p:xfrm>
            <a:graphic>
              <a:graphicData uri="http://schemas.microsoft.com/office/drawing/2017/model3d">
                <am3d:model3d r:embed="rId2">
                  <am3d:spPr>
                    <a:xfrm>
                      <a:off x="0" y="0"/>
                      <a:ext cx="1723693" cy="1914157"/>
                    </a:xfrm>
                    <a:prstGeom prst="rect">
                      <a:avLst/>
                    </a:prstGeom>
                  </am3d:spPr>
                  <am3d:camera>
                    <am3d:pos x="0" y="0" z="75438660"/>
                    <am3d:up dx="0" dy="36000000" dz="0"/>
                    <am3d:lookAt x="0" y="0" z="0"/>
                    <am3d:perspective fov="2700000"/>
                  </am3d:camera>
                  <am3d:trans>
                    <am3d:meterPerModelUnit n="84443" d="1000000"/>
                    <am3d:preTrans dx="8" dy="-15959735" dz="-2040254"/>
                    <am3d:scale>
                      <am3d:sx n="1000000" d="1000000"/>
                      <am3d:sy n="1000000" d="1000000"/>
                      <am3d:sz n="1000000" d="1000000"/>
                    </am3d:scale>
                    <am3d:rot ax="-448900" ay="-304247" az="39908"/>
                    <am3d:postTrans dx="0" dy="0" dz="0"/>
                  </am3d:trans>
                  <am3d:raster rName="Office3DRenderer" rVer="16.0.8326">
                    <am3d:blip r:embed="rId3"/>
                  </am3d:raster>
                  <am3d:objViewport viewportSz="301884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Partying Face Emoji">
                <a:extLst>
                  <a:ext uri="{FF2B5EF4-FFF2-40B4-BE49-F238E27FC236}">
                    <a16:creationId xmlns:a16="http://schemas.microsoft.com/office/drawing/2014/main" id="{AC56B017-BD57-C57C-40D6-6F1A1991DB08}"/>
                  </a:ext>
                </a:extLst>
              </p:cNvPr>
              <p:cNvPicPr>
                <a:picLocks noGrp="1" noRot="1" noChangeAspect="1" noMove="1" noResize="1" noEditPoints="1" noAdjustHandles="1" noChangeArrowheads="1" noChangeShapeType="1" noCrop="1"/>
              </p:cNvPicPr>
              <p:nvPr/>
            </p:nvPicPr>
            <p:blipFill>
              <a:blip r:embed="rId3"/>
              <a:stretch>
                <a:fillRect/>
              </a:stretch>
            </p:blipFill>
            <p:spPr>
              <a:xfrm>
                <a:off x="9871141" y="3439660"/>
                <a:ext cx="1723693" cy="1914157"/>
              </a:xfrm>
              <a:prstGeom prst="rect">
                <a:avLst/>
              </a:prstGeom>
            </p:spPr>
          </p:pic>
        </mc:Fallback>
      </mc:AlternateContent>
    </p:spTree>
    <p:extLst>
      <p:ext uri="{BB962C8B-B14F-4D97-AF65-F5344CB8AC3E}">
        <p14:creationId xmlns:p14="http://schemas.microsoft.com/office/powerpoint/2010/main" val="6264528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2.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259D436-C82E-43E0-8A01-53DF9CED6032}">
  <ds:schemaRefs>
    <ds:schemaRef ds:uri="http://schemas.microsoft.com/sharepoint/v3/contenttype/forms"/>
  </ds:schemaRefs>
</ds:datastoreItem>
</file>

<file path=customXml/itemProps3.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{FFBF3CEE-2473-43BD-BF0D-1B3304826E28}tf11531919_win32</Template>
  <TotalTime>544</TotalTime>
  <Words>1392</Words>
  <Application>Microsoft Office PowerPoint</Application>
  <PresentationFormat>Widescreen</PresentationFormat>
  <Paragraphs>152</Paragraphs>
  <Slides>14</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Avenir Next LT Pro</vt:lpstr>
      <vt:lpstr>Avenir Next LT Pro Light</vt:lpstr>
      <vt:lpstr>Calibri</vt:lpstr>
      <vt:lpstr>Candara Light</vt:lpstr>
      <vt:lpstr>Courier New</vt:lpstr>
      <vt:lpstr>Garamond</vt:lpstr>
      <vt:lpstr>Wingdings</vt:lpstr>
      <vt:lpstr>SavonVTI</vt:lpstr>
      <vt:lpstr>FacemOji</vt:lpstr>
      <vt:lpstr>Content </vt:lpstr>
      <vt:lpstr>Introduction </vt:lpstr>
      <vt:lpstr>Key Features </vt:lpstr>
      <vt:lpstr>Objectives Of Work </vt:lpstr>
      <vt:lpstr>Literature Review </vt:lpstr>
      <vt:lpstr>Literature Review </vt:lpstr>
      <vt:lpstr>Problem statement</vt:lpstr>
      <vt:lpstr>Proposed Solution </vt:lpstr>
      <vt:lpstr>Proposed Solution </vt:lpstr>
      <vt:lpstr>PowerPoint Presentation</vt:lpstr>
      <vt:lpstr>PowerPoint Presentation</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Ashish Ghodvinde</dc:creator>
  <cp:lastModifiedBy>Darshan Bhojak</cp:lastModifiedBy>
  <cp:revision>18</cp:revision>
  <dcterms:created xsi:type="dcterms:W3CDTF">2025-02-19T15:46:48Z</dcterms:created>
  <dcterms:modified xsi:type="dcterms:W3CDTF">2025-03-23T20:06:46Z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